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20104100" cy="11315700"/>
  <p:notesSz cx="20104100" cy="11315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91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428667" y="2037305"/>
            <a:ext cx="1280795" cy="75565"/>
          </a:xfrm>
          <a:custGeom>
            <a:avLst/>
            <a:gdLst/>
            <a:ahLst/>
            <a:cxnLst/>
            <a:rect l="l" t="t" r="r" b="b"/>
            <a:pathLst>
              <a:path w="1280795" h="75564">
                <a:moveTo>
                  <a:pt x="0" y="75409"/>
                </a:moveTo>
                <a:lnTo>
                  <a:pt x="1280700" y="75409"/>
                </a:lnTo>
                <a:lnTo>
                  <a:pt x="1280700" y="0"/>
                </a:lnTo>
                <a:lnTo>
                  <a:pt x="0" y="0"/>
                </a:lnTo>
                <a:lnTo>
                  <a:pt x="0" y="75409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50" b="1" i="0">
                <a:solidFill>
                  <a:srgbClr val="2E2E2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2E2E2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50" b="1" i="0">
                <a:solidFill>
                  <a:srgbClr val="2E2E2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50" b="1" i="0">
                <a:solidFill>
                  <a:srgbClr val="2E2E2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33081" y="411853"/>
            <a:ext cx="12037937" cy="1454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50" b="1" i="0">
                <a:solidFill>
                  <a:srgbClr val="2E2E2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08085" y="2262945"/>
            <a:ext cx="14287929" cy="7362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2E2E2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82134" y="10336091"/>
            <a:ext cx="6731634" cy="827405"/>
          </a:xfrm>
          <a:custGeom>
            <a:avLst/>
            <a:gdLst/>
            <a:ahLst/>
            <a:cxnLst/>
            <a:rect l="l" t="t" r="r" b="b"/>
            <a:pathLst>
              <a:path w="6731634" h="827404">
                <a:moveTo>
                  <a:pt x="0" y="826987"/>
                </a:moveTo>
                <a:lnTo>
                  <a:pt x="6731530" y="826987"/>
                </a:lnTo>
                <a:lnTo>
                  <a:pt x="6731530" y="0"/>
                </a:lnTo>
                <a:lnTo>
                  <a:pt x="0" y="0"/>
                </a:lnTo>
                <a:lnTo>
                  <a:pt x="0" y="826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742470" y="7514397"/>
            <a:ext cx="6290945" cy="4286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Bilgi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Güvenliği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Çalışmalarının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Hukukî</a:t>
            </a:r>
            <a:r>
              <a:rPr sz="2650" spc="-5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5" dirty="0">
                <a:solidFill>
                  <a:srgbClr val="2E2E2E"/>
                </a:solidFill>
                <a:latin typeface="Tahoma"/>
                <a:cs typeface="Tahoma"/>
              </a:rPr>
              <a:t>Boyutu</a:t>
            </a:r>
            <a:endParaRPr sz="2650" dirty="0">
              <a:latin typeface="Tahoma"/>
              <a:cs typeface="Tahoma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702278" y="704850"/>
            <a:ext cx="9435465" cy="633006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638425" marR="5080" indent="3324225" algn="r">
              <a:lnSpc>
                <a:spcPct val="104500"/>
              </a:lnSpc>
              <a:spcBef>
                <a:spcPts val="345"/>
              </a:spcBef>
            </a:pPr>
            <a:r>
              <a:rPr sz="7900" spc="-150" dirty="0">
                <a:solidFill>
                  <a:srgbClr val="73C2BC"/>
                </a:solidFill>
                <a:latin typeface="Lucida Sans"/>
                <a:cs typeface="Lucida Sans"/>
              </a:rPr>
              <a:t>K</a:t>
            </a:r>
            <a:r>
              <a:rPr sz="7900" spc="-605" dirty="0">
                <a:solidFill>
                  <a:srgbClr val="73C2BC"/>
                </a:solidFill>
                <a:latin typeface="Lucida Sans"/>
                <a:cs typeface="Lucida Sans"/>
              </a:rPr>
              <a:t>İ</a:t>
            </a:r>
            <a:r>
              <a:rPr sz="7900" spc="-360" dirty="0">
                <a:solidFill>
                  <a:srgbClr val="73C2BC"/>
                </a:solidFill>
                <a:latin typeface="Lucida Sans"/>
                <a:cs typeface="Lucida Sans"/>
              </a:rPr>
              <a:t>Ş</a:t>
            </a:r>
            <a:r>
              <a:rPr sz="7900" spc="-605" dirty="0">
                <a:solidFill>
                  <a:srgbClr val="73C2BC"/>
                </a:solidFill>
                <a:latin typeface="Lucida Sans"/>
                <a:cs typeface="Lucida Sans"/>
              </a:rPr>
              <a:t>İ</a:t>
            </a:r>
            <a:r>
              <a:rPr sz="7900" spc="-265" dirty="0">
                <a:solidFill>
                  <a:srgbClr val="73C2BC"/>
                </a:solidFill>
                <a:latin typeface="Lucida Sans"/>
                <a:cs typeface="Lucida Sans"/>
              </a:rPr>
              <a:t>S</a:t>
            </a:r>
            <a:r>
              <a:rPr sz="7900" spc="-345" dirty="0">
                <a:solidFill>
                  <a:srgbClr val="73C2BC"/>
                </a:solidFill>
                <a:latin typeface="Lucida Sans"/>
                <a:cs typeface="Lucida Sans"/>
              </a:rPr>
              <a:t>E</a:t>
            </a:r>
            <a:r>
              <a:rPr sz="7900" spc="-310" dirty="0">
                <a:solidFill>
                  <a:srgbClr val="73C2BC"/>
                </a:solidFill>
                <a:latin typeface="Lucida Sans"/>
                <a:cs typeface="Lucida Sans"/>
              </a:rPr>
              <a:t>L  </a:t>
            </a:r>
            <a:r>
              <a:rPr sz="7900" spc="-20" dirty="0">
                <a:solidFill>
                  <a:srgbClr val="73C2BC"/>
                </a:solidFill>
                <a:latin typeface="Lucida Sans"/>
                <a:cs typeface="Lucida Sans"/>
              </a:rPr>
              <a:t>V</a:t>
            </a:r>
            <a:r>
              <a:rPr sz="7900" spc="-345" dirty="0">
                <a:solidFill>
                  <a:srgbClr val="73C2BC"/>
                </a:solidFill>
                <a:latin typeface="Lucida Sans"/>
                <a:cs typeface="Lucida Sans"/>
              </a:rPr>
              <a:t>E</a:t>
            </a:r>
            <a:r>
              <a:rPr sz="7900" spc="-380" dirty="0">
                <a:solidFill>
                  <a:srgbClr val="73C2BC"/>
                </a:solidFill>
                <a:latin typeface="Lucida Sans"/>
                <a:cs typeface="Lucida Sans"/>
              </a:rPr>
              <a:t>R</a:t>
            </a:r>
            <a:r>
              <a:rPr sz="7900" spc="-605" dirty="0">
                <a:solidFill>
                  <a:srgbClr val="73C2BC"/>
                </a:solidFill>
                <a:latin typeface="Lucida Sans"/>
                <a:cs typeface="Lucida Sans"/>
              </a:rPr>
              <a:t>İ</a:t>
            </a:r>
            <a:r>
              <a:rPr sz="7900" spc="-570" dirty="0">
                <a:solidFill>
                  <a:srgbClr val="73C2BC"/>
                </a:solidFill>
                <a:latin typeface="Lucida Sans"/>
                <a:cs typeface="Lucida Sans"/>
              </a:rPr>
              <a:t>L</a:t>
            </a:r>
            <a:r>
              <a:rPr sz="7900" spc="-345" dirty="0">
                <a:solidFill>
                  <a:srgbClr val="73C2BC"/>
                </a:solidFill>
                <a:latin typeface="Lucida Sans"/>
                <a:cs typeface="Lucida Sans"/>
              </a:rPr>
              <a:t>E</a:t>
            </a:r>
            <a:r>
              <a:rPr sz="7900" spc="-380" dirty="0">
                <a:solidFill>
                  <a:srgbClr val="73C2BC"/>
                </a:solidFill>
                <a:latin typeface="Lucida Sans"/>
                <a:cs typeface="Lucida Sans"/>
              </a:rPr>
              <a:t>R</a:t>
            </a:r>
            <a:r>
              <a:rPr sz="7900" spc="-605" dirty="0">
                <a:solidFill>
                  <a:srgbClr val="73C2BC"/>
                </a:solidFill>
                <a:latin typeface="Lucida Sans"/>
                <a:cs typeface="Lucida Sans"/>
              </a:rPr>
              <a:t>İ</a:t>
            </a:r>
            <a:r>
              <a:rPr sz="7900" spc="40" dirty="0">
                <a:solidFill>
                  <a:srgbClr val="73C2BC"/>
                </a:solidFill>
                <a:latin typeface="Lucida Sans"/>
                <a:cs typeface="Lucida Sans"/>
              </a:rPr>
              <a:t>N  </a:t>
            </a:r>
            <a:r>
              <a:rPr sz="7900" spc="-300" dirty="0">
                <a:solidFill>
                  <a:srgbClr val="445369"/>
                </a:solidFill>
                <a:latin typeface="Lucida Sans"/>
                <a:cs typeface="Lucida Sans"/>
              </a:rPr>
              <a:t>G</a:t>
            </a:r>
            <a:r>
              <a:rPr sz="7900" spc="-20" dirty="0">
                <a:solidFill>
                  <a:srgbClr val="445369"/>
                </a:solidFill>
                <a:latin typeface="Lucida Sans"/>
                <a:cs typeface="Lucida Sans"/>
              </a:rPr>
              <a:t>Ü</a:t>
            </a:r>
            <a:r>
              <a:rPr sz="7900" spc="-25" dirty="0">
                <a:solidFill>
                  <a:srgbClr val="445369"/>
                </a:solidFill>
                <a:latin typeface="Lucida Sans"/>
                <a:cs typeface="Lucida Sans"/>
              </a:rPr>
              <a:t>V</a:t>
            </a:r>
            <a:r>
              <a:rPr sz="7900" spc="-340" dirty="0">
                <a:solidFill>
                  <a:srgbClr val="445369"/>
                </a:solidFill>
                <a:latin typeface="Lucida Sans"/>
                <a:cs typeface="Lucida Sans"/>
              </a:rPr>
              <a:t>E</a:t>
            </a:r>
            <a:r>
              <a:rPr sz="7900" spc="-55" dirty="0">
                <a:solidFill>
                  <a:srgbClr val="445369"/>
                </a:solidFill>
                <a:latin typeface="Lucida Sans"/>
                <a:cs typeface="Lucida Sans"/>
              </a:rPr>
              <a:t>N</a:t>
            </a:r>
            <a:r>
              <a:rPr sz="7900" spc="-570" dirty="0">
                <a:solidFill>
                  <a:srgbClr val="445369"/>
                </a:solidFill>
                <a:latin typeface="Lucida Sans"/>
                <a:cs typeface="Lucida Sans"/>
              </a:rPr>
              <a:t>L</a:t>
            </a:r>
            <a:r>
              <a:rPr sz="7900" spc="-605" dirty="0">
                <a:solidFill>
                  <a:srgbClr val="445369"/>
                </a:solidFill>
                <a:latin typeface="Lucida Sans"/>
                <a:cs typeface="Lucida Sans"/>
              </a:rPr>
              <a:t>İ</a:t>
            </a:r>
            <a:r>
              <a:rPr sz="7900" spc="-355" dirty="0">
                <a:solidFill>
                  <a:srgbClr val="445369"/>
                </a:solidFill>
                <a:latin typeface="Lucida Sans"/>
                <a:cs typeface="Lucida Sans"/>
              </a:rPr>
              <a:t>Ğ</a:t>
            </a:r>
            <a:r>
              <a:rPr sz="7900" spc="-315" dirty="0">
                <a:solidFill>
                  <a:srgbClr val="445369"/>
                </a:solidFill>
                <a:latin typeface="Lucida Sans"/>
                <a:cs typeface="Lucida Sans"/>
              </a:rPr>
              <a:t>İ </a:t>
            </a:r>
            <a:r>
              <a:rPr sz="7900" spc="-99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7900" spc="-25" dirty="0">
                <a:solidFill>
                  <a:srgbClr val="445369"/>
                </a:solidFill>
                <a:latin typeface="Lucida Sans"/>
                <a:cs typeface="Lucida Sans"/>
              </a:rPr>
              <a:t>V</a:t>
            </a:r>
            <a:r>
              <a:rPr sz="7900" spc="-210" dirty="0">
                <a:solidFill>
                  <a:srgbClr val="445369"/>
                </a:solidFill>
                <a:latin typeface="Lucida Sans"/>
                <a:cs typeface="Lucida Sans"/>
              </a:rPr>
              <a:t>E</a:t>
            </a:r>
            <a:endParaRPr sz="7900" dirty="0">
              <a:latin typeface="Lucida Sans"/>
              <a:cs typeface="Lucida Sans"/>
            </a:endParaRPr>
          </a:p>
          <a:p>
            <a:pPr marR="6985" algn="r">
              <a:lnSpc>
                <a:spcPts val="9150"/>
              </a:lnSpc>
            </a:pPr>
            <a:r>
              <a:rPr sz="7900" spc="-305" dirty="0">
                <a:solidFill>
                  <a:srgbClr val="445369"/>
                </a:solidFill>
                <a:latin typeface="Lucida Sans"/>
                <a:cs typeface="Lucida Sans"/>
              </a:rPr>
              <a:t>VERİ</a:t>
            </a:r>
            <a:r>
              <a:rPr sz="7900" spc="-105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7900" spc="-1614" dirty="0" smtClean="0">
                <a:solidFill>
                  <a:srgbClr val="CF1F2C"/>
                </a:solidFill>
                <a:latin typeface="Lucida Sans"/>
                <a:cs typeface="Lucida Sans"/>
              </a:rPr>
              <a:t>MAHREMİYTİ</a:t>
            </a:r>
            <a:endParaRPr sz="7900" dirty="0">
              <a:latin typeface="Lucida Sans"/>
              <a:cs typeface="Lucida San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0943135" y="835"/>
            <a:ext cx="9160964" cy="11310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420011" y="9554216"/>
            <a:ext cx="4446905" cy="13086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3815" marR="5080" indent="-31750" algn="ctr">
              <a:lnSpc>
                <a:spcPts val="3170"/>
              </a:lnSpc>
              <a:spcBef>
                <a:spcPts val="204"/>
              </a:spcBef>
            </a:pPr>
            <a:r>
              <a:rPr lang="tr-TR" sz="2650" spc="-175" dirty="0" smtClean="0">
                <a:solidFill>
                  <a:srgbClr val="2E2E2E"/>
                </a:solidFill>
                <a:latin typeface="Lucida Sans"/>
                <a:cs typeface="Lucida Sans"/>
              </a:rPr>
              <a:t>Sedat ADEMOĞLU</a:t>
            </a:r>
          </a:p>
          <a:p>
            <a:pPr marL="43815" marR="5080" indent="-31750" algn="ctr">
              <a:lnSpc>
                <a:spcPts val="3170"/>
              </a:lnSpc>
              <a:spcBef>
                <a:spcPts val="204"/>
              </a:spcBef>
            </a:pPr>
            <a:r>
              <a:rPr lang="tr-TR" sz="2650" spc="-175" dirty="0" smtClean="0">
                <a:solidFill>
                  <a:schemeClr val="accent5">
                    <a:lumMod val="75000"/>
                  </a:schemeClr>
                </a:solidFill>
                <a:latin typeface="Lucida Sans"/>
                <a:cs typeface="Lucida Sans"/>
              </a:rPr>
              <a:t>İl Sağlık Müdürlüğü</a:t>
            </a:r>
            <a:endParaRPr lang="tr-TR" sz="2650" spc="-175" dirty="0" smtClean="0">
              <a:solidFill>
                <a:schemeClr val="accent5">
                  <a:lumMod val="75000"/>
                </a:schemeClr>
              </a:solidFill>
              <a:latin typeface="Lucida Sans"/>
              <a:cs typeface="Lucida Sans"/>
            </a:endParaRPr>
          </a:p>
          <a:p>
            <a:pPr marL="43815" marR="5080" indent="-31750" algn="ctr">
              <a:lnSpc>
                <a:spcPts val="3170"/>
              </a:lnSpc>
              <a:spcBef>
                <a:spcPts val="204"/>
              </a:spcBef>
            </a:pPr>
            <a:r>
              <a:rPr lang="tr-TR" sz="2650" spc="-175" dirty="0" smtClean="0">
                <a:solidFill>
                  <a:schemeClr val="accent5">
                    <a:lumMod val="75000"/>
                  </a:schemeClr>
                </a:solidFill>
                <a:latin typeface="Lucida Sans"/>
                <a:cs typeface="Lucida Sans"/>
              </a:rPr>
              <a:t>Uzman</a:t>
            </a:r>
            <a:endParaRPr sz="2650" dirty="0">
              <a:solidFill>
                <a:schemeClr val="accent5">
                  <a:lumMod val="75000"/>
                </a:schemeClr>
              </a:solidFill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6200" y="411853"/>
            <a:ext cx="4871720" cy="113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4" dirty="0"/>
              <a:t>Özel</a:t>
            </a:r>
            <a:r>
              <a:rPr spc="-445" dirty="0"/>
              <a:t> </a:t>
            </a:r>
            <a:r>
              <a:rPr spc="-415" dirty="0"/>
              <a:t>Hukuk</a:t>
            </a:r>
          </a:p>
        </p:txBody>
      </p:sp>
      <p:sp>
        <p:nvSpPr>
          <p:cNvPr id="3" name="object 3"/>
          <p:cNvSpPr/>
          <p:nvPr/>
        </p:nvSpPr>
        <p:spPr>
          <a:xfrm>
            <a:off x="9428667" y="2037305"/>
            <a:ext cx="1280795" cy="75565"/>
          </a:xfrm>
          <a:custGeom>
            <a:avLst/>
            <a:gdLst/>
            <a:ahLst/>
            <a:cxnLst/>
            <a:rect l="l" t="t" r="r" b="b"/>
            <a:pathLst>
              <a:path w="1280795" h="75564">
                <a:moveTo>
                  <a:pt x="0" y="75409"/>
                </a:moveTo>
                <a:lnTo>
                  <a:pt x="1280700" y="75409"/>
                </a:lnTo>
                <a:lnTo>
                  <a:pt x="1280700" y="0"/>
                </a:lnTo>
                <a:lnTo>
                  <a:pt x="0" y="0"/>
                </a:lnTo>
                <a:lnTo>
                  <a:pt x="0" y="75409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99993" y="1451705"/>
            <a:ext cx="16142335" cy="7468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6465">
              <a:lnSpc>
                <a:spcPct val="100000"/>
              </a:lnSpc>
              <a:spcBef>
                <a:spcPts val="100"/>
              </a:spcBef>
            </a:pPr>
            <a:r>
              <a:rPr sz="2550" spc="-185" dirty="0">
                <a:solidFill>
                  <a:srgbClr val="2E2E2E"/>
                </a:solidFill>
                <a:latin typeface="Lucida Sans"/>
                <a:cs typeface="Lucida Sans"/>
              </a:rPr>
              <a:t>Türk </a:t>
            </a:r>
            <a:r>
              <a:rPr sz="2550" spc="-105" dirty="0">
                <a:solidFill>
                  <a:srgbClr val="2E2E2E"/>
                </a:solidFill>
                <a:latin typeface="Lucida Sans"/>
                <a:cs typeface="Lucida Sans"/>
              </a:rPr>
              <a:t>Medeni </a:t>
            </a:r>
            <a:r>
              <a:rPr sz="2550" spc="-180" dirty="0">
                <a:solidFill>
                  <a:srgbClr val="2E2E2E"/>
                </a:solidFill>
                <a:latin typeface="Lucida Sans"/>
                <a:cs typeface="Lucida Sans"/>
              </a:rPr>
              <a:t>Kanunu’nun </a:t>
            </a:r>
            <a:r>
              <a:rPr sz="2550" spc="-130" dirty="0">
                <a:solidFill>
                  <a:srgbClr val="2E2E2E"/>
                </a:solidFill>
                <a:latin typeface="Lucida Sans"/>
                <a:cs typeface="Lucida Sans"/>
              </a:rPr>
              <a:t>Konuya </a:t>
            </a:r>
            <a:r>
              <a:rPr sz="2550" spc="-260" dirty="0">
                <a:solidFill>
                  <a:srgbClr val="2E2E2E"/>
                </a:solidFill>
                <a:latin typeface="Lucida Sans"/>
                <a:cs typeface="Lucida Sans"/>
              </a:rPr>
              <a:t>İlişkin</a:t>
            </a:r>
            <a:r>
              <a:rPr sz="2550" spc="2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550" spc="-185" dirty="0">
                <a:solidFill>
                  <a:srgbClr val="2E2E2E"/>
                </a:solidFill>
                <a:latin typeface="Lucida Sans"/>
                <a:cs typeface="Lucida Sans"/>
              </a:rPr>
              <a:t>Hükmü</a:t>
            </a:r>
            <a:endParaRPr sz="2550">
              <a:latin typeface="Lucida Sans"/>
              <a:cs typeface="Lucida Sans"/>
            </a:endParaRPr>
          </a:p>
          <a:p>
            <a:pPr marL="389255" marR="7620" indent="-376555">
              <a:lnSpc>
                <a:spcPct val="151000"/>
              </a:lnSpc>
              <a:spcBef>
                <a:spcPts val="2095"/>
              </a:spcBef>
              <a:buFont typeface="Arial"/>
              <a:buChar char="•"/>
              <a:tabLst>
                <a:tab pos="389255" algn="l"/>
                <a:tab pos="389890" algn="l"/>
                <a:tab pos="1886585" algn="l"/>
                <a:tab pos="2995930" algn="l"/>
                <a:tab pos="4226560" algn="l"/>
                <a:tab pos="5339080" algn="l"/>
                <a:tab pos="6819900" algn="l"/>
                <a:tab pos="8486140" algn="l"/>
                <a:tab pos="9751695" algn="l"/>
                <a:tab pos="11661140" algn="l"/>
                <a:tab pos="13244830" algn="l"/>
                <a:tab pos="15386685" algn="l"/>
              </a:tabLst>
            </a:pP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Hukuka	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aykırı	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olarak	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kişilik	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hakkına	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saldırılan	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kimse,	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hakimden,	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saldırıda	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bulunanlara	</a:t>
            </a:r>
            <a:r>
              <a:rPr sz="2950" spc="-1365" dirty="0">
                <a:solidFill>
                  <a:srgbClr val="2E2E2E"/>
                </a:solidFill>
                <a:latin typeface="Lucida Sans"/>
                <a:cs typeface="Lucida Sans"/>
              </a:rPr>
              <a:t>karşı </a:t>
            </a:r>
            <a:r>
              <a:rPr sz="2950" spc="-92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korunmasını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isteyebilir </a:t>
            </a:r>
            <a:r>
              <a:rPr sz="2300" spc="-15" dirty="0">
                <a:solidFill>
                  <a:srgbClr val="2E2E2E"/>
                </a:solidFill>
                <a:latin typeface="Tahoma"/>
                <a:cs typeface="Tahoma"/>
              </a:rPr>
              <a:t>(TMK,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2300" spc="-24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75" dirty="0">
                <a:solidFill>
                  <a:srgbClr val="2E2E2E"/>
                </a:solidFill>
                <a:latin typeface="Tahoma"/>
                <a:cs typeface="Tahoma"/>
              </a:rPr>
              <a:t>24).</a:t>
            </a:r>
            <a:endParaRPr sz="230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140" dirty="0">
                <a:solidFill>
                  <a:srgbClr val="2E2E2E"/>
                </a:solidFill>
                <a:latin typeface="Lucida Sans"/>
                <a:cs typeface="Lucida Sans"/>
              </a:rPr>
              <a:t>Davacı,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hakimden: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Saldırının</a:t>
            </a:r>
            <a:r>
              <a:rPr sz="2950" spc="-2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önlenmesini,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165" dirty="0">
                <a:solidFill>
                  <a:srgbClr val="2E2E2E"/>
                </a:solidFill>
                <a:latin typeface="Lucida Sans"/>
                <a:cs typeface="Lucida Sans"/>
              </a:rPr>
              <a:t>Sürmekte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olan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saldırıya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son</a:t>
            </a:r>
            <a:r>
              <a:rPr sz="2950" spc="-3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verilmesini,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Sona</a:t>
            </a:r>
            <a:r>
              <a:rPr sz="2950" spc="-10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ermiş</a:t>
            </a:r>
            <a:r>
              <a:rPr sz="2950" spc="-13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olsa</a:t>
            </a:r>
            <a:r>
              <a:rPr sz="2950" spc="-1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bile</a:t>
            </a:r>
            <a:r>
              <a:rPr sz="2950" spc="-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etkileri</a:t>
            </a:r>
            <a:r>
              <a:rPr sz="2950" spc="-10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devam</a:t>
            </a:r>
            <a:r>
              <a:rPr sz="2950" spc="-1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eden</a:t>
            </a:r>
            <a:r>
              <a:rPr sz="2950" spc="-10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saldırının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hukuka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aykırılığının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tespitini</a:t>
            </a:r>
            <a:r>
              <a:rPr sz="2950" spc="-16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isteyebilir.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Düzeltmenin,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üçüncü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kişilere bildirilmesini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ya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da</a:t>
            </a:r>
            <a:r>
              <a:rPr sz="2950" spc="-66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yayımlanmasını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isteyebilir.</a:t>
            </a:r>
            <a:endParaRPr sz="2950">
              <a:latin typeface="Tahoma"/>
              <a:cs typeface="Tahoma"/>
            </a:endParaRPr>
          </a:p>
          <a:p>
            <a:pPr marL="1143635" marR="5080" lvl="1" indent="-377190" algn="just">
              <a:lnSpc>
                <a:spcPts val="5340"/>
              </a:lnSpc>
              <a:spcBef>
                <a:spcPts val="475"/>
              </a:spcBef>
              <a:buFont typeface="Arial"/>
              <a:buChar char="•"/>
              <a:tabLst>
                <a:tab pos="1144270" algn="l"/>
              </a:tabLst>
            </a:pPr>
            <a:r>
              <a:rPr sz="2950" spc="-160" dirty="0">
                <a:solidFill>
                  <a:srgbClr val="2E2E2E"/>
                </a:solidFill>
                <a:latin typeface="Lucida Sans"/>
                <a:cs typeface="Lucida Sans"/>
              </a:rPr>
              <a:t>Davacının,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maddi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manevi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tazminat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istemleri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hukuka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aykırı saldırı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dolayısıyla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elde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edilmiş 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olan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kazancın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vekaletsiz </a:t>
            </a:r>
            <a:r>
              <a:rPr sz="2950" spc="-360" dirty="0">
                <a:solidFill>
                  <a:srgbClr val="2E2E2E"/>
                </a:solidFill>
                <a:latin typeface="Lucida Sans"/>
                <a:cs typeface="Lucida Sans"/>
              </a:rPr>
              <a:t>iş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görme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hükümlerine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göre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kendisine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verilmesine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ilişkin  </a:t>
            </a:r>
            <a:r>
              <a:rPr sz="2950" spc="-254" dirty="0">
                <a:solidFill>
                  <a:srgbClr val="2E2E2E"/>
                </a:solidFill>
                <a:latin typeface="Tahoma"/>
                <a:cs typeface="Tahoma"/>
              </a:rPr>
              <a:t>istemde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bulunma </a:t>
            </a:r>
            <a:r>
              <a:rPr sz="2950" spc="-240" dirty="0">
                <a:solidFill>
                  <a:srgbClr val="2E2E2E"/>
                </a:solidFill>
                <a:latin typeface="Lucida Sans"/>
                <a:cs typeface="Lucida Sans"/>
              </a:rPr>
              <a:t>hakkı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saklıdır </a:t>
            </a:r>
            <a:r>
              <a:rPr sz="2300" spc="-10" dirty="0">
                <a:solidFill>
                  <a:srgbClr val="2E2E2E"/>
                </a:solidFill>
                <a:latin typeface="Tahoma"/>
                <a:cs typeface="Tahoma"/>
              </a:rPr>
              <a:t>(TMK,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2300" spc="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75" dirty="0">
                <a:solidFill>
                  <a:srgbClr val="2E2E2E"/>
                </a:solidFill>
                <a:latin typeface="Tahoma"/>
                <a:cs typeface="Tahoma"/>
              </a:rPr>
              <a:t>25).</a:t>
            </a:r>
            <a:endParaRPr sz="23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62085" y="411853"/>
            <a:ext cx="6612255" cy="145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1590" algn="ctr">
              <a:lnSpc>
                <a:spcPts val="8445"/>
              </a:lnSpc>
              <a:spcBef>
                <a:spcPts val="105"/>
              </a:spcBef>
            </a:pPr>
            <a:r>
              <a:rPr spc="-530" dirty="0"/>
              <a:t>Kamu</a:t>
            </a:r>
            <a:r>
              <a:rPr spc="-475" dirty="0"/>
              <a:t> </a:t>
            </a:r>
            <a:r>
              <a:rPr spc="-430" dirty="0"/>
              <a:t>Hukuku</a:t>
            </a:r>
          </a:p>
          <a:p>
            <a:pPr algn="ctr">
              <a:lnSpc>
                <a:spcPts val="2805"/>
              </a:lnSpc>
            </a:pPr>
            <a:r>
              <a:rPr sz="2550" b="0" spc="-185" dirty="0">
                <a:latin typeface="Lucida Sans"/>
                <a:cs typeface="Lucida Sans"/>
              </a:rPr>
              <a:t>Türk </a:t>
            </a:r>
            <a:r>
              <a:rPr sz="2550" b="0" spc="-160" dirty="0">
                <a:latin typeface="Lucida Sans"/>
                <a:cs typeface="Lucida Sans"/>
              </a:rPr>
              <a:t>Ceza </a:t>
            </a:r>
            <a:r>
              <a:rPr sz="2550" b="0" spc="-180" dirty="0">
                <a:latin typeface="Lucida Sans"/>
                <a:cs typeface="Lucida Sans"/>
              </a:rPr>
              <a:t>Kanunu’nun </a:t>
            </a:r>
            <a:r>
              <a:rPr sz="2550" b="0" spc="-170" dirty="0">
                <a:latin typeface="Lucida Sans"/>
                <a:cs typeface="Lucida Sans"/>
              </a:rPr>
              <a:t>konuya </a:t>
            </a:r>
            <a:r>
              <a:rPr sz="2550" b="0" spc="-225" dirty="0">
                <a:latin typeface="Lucida Sans"/>
                <a:cs typeface="Lucida Sans"/>
              </a:rPr>
              <a:t>ilişkin  </a:t>
            </a:r>
            <a:r>
              <a:rPr sz="2550" b="0" spc="-280" dirty="0">
                <a:latin typeface="Lucida Sans"/>
                <a:cs typeface="Lucida Sans"/>
              </a:rPr>
              <a:t>hükümleri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9931" y="3325163"/>
            <a:ext cx="14321790" cy="54559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9255" indent="-37655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verileri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hukuka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aykırı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olarak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kaydedenlere </a:t>
            </a:r>
            <a:r>
              <a:rPr sz="2950" spc="60" dirty="0">
                <a:solidFill>
                  <a:srgbClr val="2E2E2E"/>
                </a:solidFill>
                <a:latin typeface="Tahoma"/>
                <a:cs typeface="Tahoma"/>
              </a:rPr>
              <a:t>1-3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yıl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hapis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cezası  </a:t>
            </a:r>
            <a:r>
              <a:rPr sz="2950" spc="-260" dirty="0">
                <a:solidFill>
                  <a:srgbClr val="2E2E2E"/>
                </a:solidFill>
                <a:latin typeface="Lucida Sans"/>
                <a:cs typeface="Lucida Sans"/>
              </a:rPr>
              <a:t>öngörülmektedir</a:t>
            </a:r>
            <a:endParaRPr sz="2950">
              <a:latin typeface="Lucida Sans"/>
              <a:cs typeface="Lucida Sans"/>
            </a:endParaRPr>
          </a:p>
          <a:p>
            <a:pPr marL="389255">
              <a:lnSpc>
                <a:spcPct val="100000"/>
              </a:lnSpc>
              <a:spcBef>
                <a:spcPts val="1465"/>
              </a:spcBef>
            </a:pPr>
            <a:r>
              <a:rPr sz="1950" spc="-25" dirty="0">
                <a:solidFill>
                  <a:srgbClr val="2E2E2E"/>
                </a:solidFill>
                <a:latin typeface="Tahoma"/>
                <a:cs typeface="Tahoma"/>
              </a:rPr>
              <a:t>(TCK,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15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35" dirty="0">
                <a:solidFill>
                  <a:srgbClr val="2E2E2E"/>
                </a:solidFill>
                <a:latin typeface="Tahoma"/>
                <a:cs typeface="Tahoma"/>
              </a:rPr>
              <a:t>135/I).</a:t>
            </a:r>
            <a:endParaRPr sz="1950">
              <a:latin typeface="Tahoma"/>
              <a:cs typeface="Tahoma"/>
            </a:endParaRPr>
          </a:p>
          <a:p>
            <a:pPr marL="1143635" marR="9525" lvl="1" indent="-377190">
              <a:lnSpc>
                <a:spcPct val="141500"/>
              </a:lnSpc>
              <a:spcBef>
                <a:spcPts val="8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Sağlığa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ilişkin kişisel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veri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olması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halinde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ceza </a:t>
            </a:r>
            <a:r>
              <a:rPr sz="2950" spc="-155" dirty="0">
                <a:solidFill>
                  <a:srgbClr val="2E2E2E"/>
                </a:solidFill>
                <a:latin typeface="Lucida Sans"/>
                <a:cs typeface="Lucida Sans"/>
              </a:rPr>
              <a:t>yarı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oranında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artırılmaktadır </a:t>
            </a:r>
            <a:r>
              <a:rPr sz="1950" spc="-965" dirty="0">
                <a:solidFill>
                  <a:srgbClr val="2E2E2E"/>
                </a:solidFill>
                <a:latin typeface="Tahoma"/>
                <a:cs typeface="Tahoma"/>
              </a:rPr>
              <a:t>(TCK,</a:t>
            </a:r>
            <a:r>
              <a:rPr sz="1950" spc="13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  </a:t>
            </a:r>
            <a:r>
              <a:rPr sz="1950" spc="-55" dirty="0">
                <a:solidFill>
                  <a:srgbClr val="2E2E2E"/>
                </a:solidFill>
                <a:latin typeface="Tahoma"/>
                <a:cs typeface="Tahoma"/>
              </a:rPr>
              <a:t>135/II).</a:t>
            </a:r>
            <a:endParaRPr sz="1950">
              <a:latin typeface="Tahoma"/>
              <a:cs typeface="Tahoma"/>
            </a:endParaRPr>
          </a:p>
          <a:p>
            <a:pPr marL="389255" marR="8255" indent="-376555">
              <a:lnSpc>
                <a:spcPts val="5340"/>
              </a:lnSpc>
              <a:spcBef>
                <a:spcPts val="23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verileri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hukuka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aykırı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olarak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aktaran/paylaşan/ele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geçirenlere </a:t>
            </a:r>
            <a:r>
              <a:rPr sz="2950" spc="60" dirty="0">
                <a:solidFill>
                  <a:srgbClr val="2E2E2E"/>
                </a:solidFill>
                <a:latin typeface="Tahoma"/>
                <a:cs typeface="Tahoma"/>
              </a:rPr>
              <a:t>2-4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yıl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hapis  </a:t>
            </a:r>
            <a:r>
              <a:rPr sz="2950" spc="-365" dirty="0">
                <a:solidFill>
                  <a:srgbClr val="2E2E2E"/>
                </a:solidFill>
                <a:latin typeface="Lucida Sans"/>
                <a:cs typeface="Lucida Sans"/>
              </a:rPr>
              <a:t>cezası 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öngörülmektedir </a:t>
            </a:r>
            <a:r>
              <a:rPr sz="1950" spc="-25" dirty="0">
                <a:solidFill>
                  <a:srgbClr val="2E2E2E"/>
                </a:solidFill>
                <a:latin typeface="Tahoma"/>
                <a:cs typeface="Tahoma"/>
              </a:rPr>
              <a:t>(TCK,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3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25" dirty="0">
                <a:solidFill>
                  <a:srgbClr val="2E2E2E"/>
                </a:solidFill>
                <a:latin typeface="Tahoma"/>
                <a:cs typeface="Tahoma"/>
              </a:rPr>
              <a:t>136).</a:t>
            </a:r>
            <a:endParaRPr sz="1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Kamu görevlisi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tarafından</a:t>
            </a:r>
            <a:r>
              <a:rPr sz="2950" spc="-44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veya,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Belli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bir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mesleğin 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sağladığı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kolaylıktan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yararlanmak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suretiyle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işlenmesi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halinde</a:t>
            </a:r>
            <a:r>
              <a:rPr sz="2950" spc="-40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15" dirty="0">
                <a:solidFill>
                  <a:srgbClr val="2E2E2E"/>
                </a:solidFill>
                <a:latin typeface="Tahoma"/>
                <a:cs typeface="Tahoma"/>
              </a:rPr>
              <a:t>ceza</a:t>
            </a:r>
            <a:endParaRPr sz="2950">
              <a:latin typeface="Tahoma"/>
              <a:cs typeface="Tahoma"/>
            </a:endParaRPr>
          </a:p>
          <a:p>
            <a:pPr marL="1143635">
              <a:lnSpc>
                <a:spcPct val="100000"/>
              </a:lnSpc>
              <a:spcBef>
                <a:spcPts val="1805"/>
              </a:spcBef>
            </a:pP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yarı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oranda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artırılır</a:t>
            </a:r>
            <a:r>
              <a:rPr sz="2950" spc="-4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25" dirty="0">
                <a:solidFill>
                  <a:srgbClr val="2E2E2E"/>
                </a:solidFill>
                <a:latin typeface="Tahoma"/>
                <a:cs typeface="Tahoma"/>
              </a:rPr>
              <a:t>(TCK,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1950" spc="-25" dirty="0">
                <a:solidFill>
                  <a:srgbClr val="2E2E2E"/>
                </a:solidFill>
                <a:latin typeface="Tahoma"/>
                <a:cs typeface="Tahoma"/>
              </a:rPr>
              <a:t>136).</a:t>
            </a:r>
            <a:endParaRPr sz="19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solidFill>
            <a:srgbClr val="364D64"/>
          </a:solidFill>
          <a:ln w="28906">
            <a:solidFill>
              <a:srgbClr val="FFFFFF"/>
            </a:solidFill>
          </a:ln>
        </p:spPr>
        <p:txBody>
          <a:bodyPr vert="horz" wrap="square" lIns="0" tIns="467359" rIns="0" bIns="0" rtlCol="0">
            <a:spAutoFit/>
          </a:bodyPr>
          <a:lstStyle/>
          <a:p>
            <a:pPr marL="72390" algn="ctr">
              <a:lnSpc>
                <a:spcPct val="100000"/>
              </a:lnSpc>
              <a:spcBef>
                <a:spcPts val="3679"/>
              </a:spcBef>
            </a:pPr>
            <a:r>
              <a:rPr sz="3600" b="1" spc="-80" dirty="0">
                <a:solidFill>
                  <a:srgbClr val="FFFFFF"/>
                </a:solidFill>
                <a:latin typeface="Lucida Sans"/>
                <a:cs typeface="Lucida Sans"/>
              </a:rPr>
              <a:t>KVKK</a:t>
            </a:r>
            <a:r>
              <a:rPr sz="3600" b="1" spc="-5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300" dirty="0">
                <a:solidFill>
                  <a:srgbClr val="FFFFFF"/>
                </a:solidFill>
                <a:latin typeface="Lucida Sans"/>
                <a:cs typeface="Lucida Sans"/>
              </a:rPr>
              <a:t>–</a:t>
            </a:r>
            <a:r>
              <a:rPr sz="3600" b="1" spc="-6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200" dirty="0">
                <a:solidFill>
                  <a:srgbClr val="FFFFFF"/>
                </a:solidFill>
                <a:latin typeface="Lucida Sans"/>
                <a:cs typeface="Lucida Sans"/>
              </a:rPr>
              <a:t>TÜRKİYE</a:t>
            </a:r>
            <a:r>
              <a:rPr sz="3600" b="1" spc="-61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145" dirty="0">
                <a:solidFill>
                  <a:srgbClr val="FFFFFF"/>
                </a:solidFill>
                <a:latin typeface="Lucida Sans"/>
                <a:cs typeface="Lucida Sans"/>
              </a:rPr>
              <a:t>MEVZUATI</a:t>
            </a:r>
            <a:endParaRPr sz="3600">
              <a:latin typeface="Lucida Sans"/>
              <a:cs typeface="Lucida Sans"/>
            </a:endParaRPr>
          </a:p>
          <a:p>
            <a:pPr marL="1188085" marR="1091565" algn="ctr">
              <a:lnSpc>
                <a:spcPct val="119500"/>
              </a:lnSpc>
              <a:spcBef>
                <a:spcPts val="3070"/>
              </a:spcBef>
            </a:pP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Türkiye’de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verilerin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korunması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hukukunun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tarihi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çok</a:t>
            </a:r>
            <a:r>
              <a:rPr sz="23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eski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değildir.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Türkiye,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60" dirty="0">
                <a:solidFill>
                  <a:srgbClr val="FFFFFF"/>
                </a:solidFill>
                <a:latin typeface="Tahoma"/>
                <a:cs typeface="Tahoma"/>
              </a:rPr>
              <a:t>1981</a:t>
            </a:r>
            <a:r>
              <a:rPr sz="23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yılında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60" dirty="0">
                <a:solidFill>
                  <a:srgbClr val="FFFFFF"/>
                </a:solidFill>
                <a:latin typeface="Tahoma"/>
                <a:cs typeface="Tahoma"/>
              </a:rPr>
              <a:t>108 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sayılı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Sözleşme’ye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imza atmış olmasına </a:t>
            </a:r>
            <a:r>
              <a:rPr sz="2300" spc="-90" dirty="0">
                <a:solidFill>
                  <a:srgbClr val="FFFFFF"/>
                </a:solidFill>
                <a:latin typeface="Tahoma"/>
                <a:cs typeface="Tahoma"/>
              </a:rPr>
              <a:t>rağmen,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bu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Sözleşmeyi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ancak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geçtiğimiz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yıl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içerisinde 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onaylamıştır.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Farklı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düzenlemelerde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konuya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ilişkin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hükümler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bulunmasına </a:t>
            </a:r>
            <a:r>
              <a:rPr sz="2300" spc="-75" dirty="0">
                <a:solidFill>
                  <a:srgbClr val="FFFFFF"/>
                </a:solidFill>
                <a:latin typeface="Tahoma"/>
                <a:cs typeface="Tahoma"/>
              </a:rPr>
              <a:t>karşın,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kişisel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verilerin 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korunmasını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talep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etme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80" dirty="0">
                <a:solidFill>
                  <a:srgbClr val="FFFFFF"/>
                </a:solidFill>
                <a:latin typeface="Tahoma"/>
                <a:cs typeface="Tahoma"/>
              </a:rPr>
              <a:t>hakkı,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ancak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60" dirty="0">
                <a:solidFill>
                  <a:srgbClr val="FFFFFF"/>
                </a:solidFill>
                <a:latin typeface="Tahoma"/>
                <a:cs typeface="Tahoma"/>
              </a:rPr>
              <a:t>2010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yılında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Anayasal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güvenceye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kavuşmuştur.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endParaRPr sz="2300">
              <a:latin typeface="Tahoma"/>
              <a:cs typeface="Tahoma"/>
            </a:endParaRPr>
          </a:p>
          <a:p>
            <a:pPr marL="90170" algn="ctr">
              <a:lnSpc>
                <a:spcPct val="100000"/>
              </a:lnSpc>
              <a:spcBef>
                <a:spcPts val="535"/>
              </a:spcBef>
            </a:pP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Verilerin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Korunması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Kanunu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ise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yine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geçtiğimiz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yıl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içerisinde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yürürlüğe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girmiştir.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03870" y="5281027"/>
            <a:ext cx="3239135" cy="2689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650" b="1" spc="-160" dirty="0">
                <a:solidFill>
                  <a:srgbClr val="2E2E2E"/>
                </a:solidFill>
                <a:latin typeface="Lucida Sans"/>
                <a:cs typeface="Lucida Sans"/>
              </a:rPr>
              <a:t>6698 </a:t>
            </a:r>
            <a:r>
              <a:rPr sz="2650" b="1" spc="-75" dirty="0">
                <a:solidFill>
                  <a:srgbClr val="2E2E2E"/>
                </a:solidFill>
                <a:latin typeface="Lucida Sans"/>
                <a:cs typeface="Lucida Sans"/>
              </a:rPr>
              <a:t>SAYILI</a:t>
            </a:r>
            <a:r>
              <a:rPr sz="2650" b="1" spc="-41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b="1" spc="-10" dirty="0">
                <a:solidFill>
                  <a:srgbClr val="2E2E2E"/>
                </a:solidFill>
                <a:latin typeface="Lucida Sans"/>
                <a:cs typeface="Lucida Sans"/>
              </a:rPr>
              <a:t>KANUN</a:t>
            </a:r>
            <a:endParaRPr sz="2650">
              <a:latin typeface="Lucida Sans"/>
              <a:cs typeface="Lucida Sans"/>
            </a:endParaRPr>
          </a:p>
          <a:p>
            <a:pPr marL="46990" algn="ctr">
              <a:lnSpc>
                <a:spcPct val="100000"/>
              </a:lnSpc>
              <a:spcBef>
                <a:spcPts val="1839"/>
              </a:spcBef>
            </a:pPr>
            <a:r>
              <a:rPr sz="2300" spc="-150" dirty="0">
                <a:solidFill>
                  <a:srgbClr val="2E2E2E"/>
                </a:solidFill>
                <a:latin typeface="Lucida Sans"/>
                <a:cs typeface="Lucida Sans"/>
              </a:rPr>
              <a:t>Anayasa’nın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20</a:t>
            </a:r>
            <a:r>
              <a:rPr sz="2300" spc="-1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nci</a:t>
            </a:r>
            <a:endParaRPr sz="2300">
              <a:latin typeface="Lucida Sans"/>
              <a:cs typeface="Lucida Sans"/>
            </a:endParaRPr>
          </a:p>
          <a:p>
            <a:pPr marL="46355" algn="ctr">
              <a:lnSpc>
                <a:spcPct val="100000"/>
              </a:lnSpc>
              <a:spcBef>
                <a:spcPts val="535"/>
              </a:spcBef>
            </a:pP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maddesi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uyarınca</a:t>
            </a:r>
            <a:r>
              <a:rPr sz="2300" spc="-9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6698</a:t>
            </a:r>
            <a:endParaRPr sz="2300">
              <a:latin typeface="Lucida Sans"/>
              <a:cs typeface="Lucida Sans"/>
            </a:endParaRPr>
          </a:p>
          <a:p>
            <a:pPr marL="334645" marR="281305" algn="ctr">
              <a:lnSpc>
                <a:spcPct val="119400"/>
              </a:lnSpc>
              <a:spcBef>
                <a:spcPts val="5"/>
              </a:spcBef>
            </a:pP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Kişisel  </a:t>
            </a:r>
            <a:r>
              <a:rPr sz="2300" spc="-150" dirty="0">
                <a:solidFill>
                  <a:srgbClr val="2E2E2E"/>
                </a:solidFill>
                <a:latin typeface="Lucida Sans"/>
                <a:cs typeface="Lucida Sans"/>
              </a:rPr>
              <a:t>Verilerin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Korunması 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Kanunu</a:t>
            </a:r>
            <a:endParaRPr sz="2300">
              <a:latin typeface="Lucida Sans"/>
              <a:cs typeface="Lucida Sans"/>
            </a:endParaRPr>
          </a:p>
          <a:p>
            <a:pPr marL="46355" algn="ctr">
              <a:lnSpc>
                <a:spcPct val="100000"/>
              </a:lnSpc>
              <a:spcBef>
                <a:spcPts val="530"/>
              </a:spcBef>
            </a:pP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yürürlüğe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85" dirty="0">
                <a:solidFill>
                  <a:srgbClr val="2E2E2E"/>
                </a:solidFill>
                <a:latin typeface="Lucida Sans"/>
                <a:cs typeface="Lucida Sans"/>
              </a:rPr>
              <a:t>konulmuştur.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17487" y="5253901"/>
            <a:ext cx="3109595" cy="2689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5605">
              <a:lnSpc>
                <a:spcPct val="100000"/>
              </a:lnSpc>
              <a:spcBef>
                <a:spcPts val="90"/>
              </a:spcBef>
            </a:pPr>
            <a:r>
              <a:rPr sz="2650" b="1" spc="-160" dirty="0">
                <a:solidFill>
                  <a:srgbClr val="2E2E2E"/>
                </a:solidFill>
                <a:latin typeface="Lucida Sans"/>
                <a:cs typeface="Lucida Sans"/>
              </a:rPr>
              <a:t>663 </a:t>
            </a:r>
            <a:r>
              <a:rPr sz="2650" b="1" spc="-75" dirty="0">
                <a:solidFill>
                  <a:srgbClr val="2E2E2E"/>
                </a:solidFill>
                <a:latin typeface="Lucida Sans"/>
                <a:cs typeface="Lucida Sans"/>
              </a:rPr>
              <a:t>SAYILI</a:t>
            </a:r>
            <a:r>
              <a:rPr sz="2650" b="1" spc="-43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b="1" spc="-15" dirty="0">
                <a:solidFill>
                  <a:srgbClr val="2E2E2E"/>
                </a:solidFill>
                <a:latin typeface="Lucida Sans"/>
                <a:cs typeface="Lucida Sans"/>
              </a:rPr>
              <a:t>KHK</a:t>
            </a:r>
            <a:endParaRPr sz="2650">
              <a:latin typeface="Lucida Sans"/>
              <a:cs typeface="Lucida Sans"/>
            </a:endParaRPr>
          </a:p>
          <a:p>
            <a:pPr marL="12700" marR="5080" indent="-2540" algn="ctr">
              <a:lnSpc>
                <a:spcPct val="119500"/>
              </a:lnSpc>
              <a:spcBef>
                <a:spcPts val="1305"/>
              </a:spcBef>
            </a:pPr>
            <a:r>
              <a:rPr sz="2300" spc="-180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Bakanlığı </a:t>
            </a:r>
            <a:r>
              <a:rPr sz="2300" spc="-60" dirty="0">
                <a:solidFill>
                  <a:srgbClr val="2E2E2E"/>
                </a:solidFill>
                <a:latin typeface="Lucida Sans"/>
                <a:cs typeface="Lucida Sans"/>
              </a:rPr>
              <a:t>ve </a:t>
            </a:r>
            <a:r>
              <a:rPr sz="2300" spc="-1140" dirty="0">
                <a:solidFill>
                  <a:srgbClr val="2E2E2E"/>
                </a:solidFill>
                <a:latin typeface="Lucida Sans"/>
                <a:cs typeface="Lucida Sans"/>
              </a:rPr>
              <a:t>bağlı </a:t>
            </a:r>
            <a:r>
              <a:rPr sz="2300" spc="-62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kuruluşlarının  </a:t>
            </a:r>
            <a:r>
              <a:rPr sz="2300" spc="-210" dirty="0">
                <a:solidFill>
                  <a:srgbClr val="2E2E2E"/>
                </a:solidFill>
                <a:latin typeface="Lucida Sans"/>
                <a:cs typeface="Lucida Sans"/>
              </a:rPr>
              <a:t>teşkilatını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düzenleyen  </a:t>
            </a:r>
            <a:r>
              <a:rPr sz="2300" spc="-110" dirty="0">
                <a:solidFill>
                  <a:srgbClr val="2E2E2E"/>
                </a:solidFill>
                <a:latin typeface="Lucida Sans"/>
                <a:cs typeface="Lucida Sans"/>
              </a:rPr>
              <a:t>KHK’nın </a:t>
            </a:r>
            <a:r>
              <a:rPr sz="2300" spc="-125" dirty="0">
                <a:solidFill>
                  <a:srgbClr val="2E2E2E"/>
                </a:solidFill>
                <a:latin typeface="Lucida Sans"/>
                <a:cs typeface="Lucida Sans"/>
              </a:rPr>
              <a:t>47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nci  </a:t>
            </a:r>
            <a:r>
              <a:rPr sz="2300" spc="-165" dirty="0">
                <a:solidFill>
                  <a:srgbClr val="2E2E2E"/>
                </a:solidFill>
                <a:latin typeface="Lucida Sans"/>
                <a:cs typeface="Lucida Sans"/>
              </a:rPr>
              <a:t>maddesinde </a:t>
            </a:r>
            <a:r>
              <a:rPr sz="2300" spc="-195" dirty="0">
                <a:solidFill>
                  <a:srgbClr val="2E2E2E"/>
                </a:solidFill>
                <a:latin typeface="Lucida Sans"/>
                <a:cs typeface="Lucida Sans"/>
              </a:rPr>
              <a:t>kişisel  </a:t>
            </a:r>
            <a:r>
              <a:rPr sz="2300" spc="-220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300" spc="-114" dirty="0">
                <a:solidFill>
                  <a:srgbClr val="2E2E2E"/>
                </a:solidFill>
                <a:latin typeface="Lucida Sans"/>
                <a:cs typeface="Lucida Sans"/>
              </a:rPr>
              <a:t>verileri 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düzenlenir.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6419" y="5253901"/>
            <a:ext cx="3173095" cy="2689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90"/>
              </a:spcBef>
            </a:pPr>
            <a:r>
              <a:rPr sz="2650" b="1" spc="-55" dirty="0">
                <a:solidFill>
                  <a:srgbClr val="2E2E2E"/>
                </a:solidFill>
                <a:latin typeface="Lucida Sans"/>
                <a:cs typeface="Lucida Sans"/>
              </a:rPr>
              <a:t>ANAYASA</a:t>
            </a:r>
            <a:endParaRPr sz="2650">
              <a:latin typeface="Lucida Sans"/>
              <a:cs typeface="Lucida Sans"/>
            </a:endParaRPr>
          </a:p>
          <a:p>
            <a:pPr marL="205740" marR="197485" algn="ctr">
              <a:lnSpc>
                <a:spcPct val="119400"/>
              </a:lnSpc>
              <a:spcBef>
                <a:spcPts val="1305"/>
              </a:spcBef>
            </a:pP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verilerin  </a:t>
            </a:r>
            <a:r>
              <a:rPr sz="2300" spc="-180" dirty="0">
                <a:solidFill>
                  <a:srgbClr val="2E2E2E"/>
                </a:solidFill>
                <a:latin typeface="Lucida Sans"/>
                <a:cs typeface="Lucida Sans"/>
              </a:rPr>
              <a:t>korunmasına </a:t>
            </a:r>
            <a:r>
              <a:rPr sz="2300" spc="-204" dirty="0">
                <a:solidFill>
                  <a:srgbClr val="2E2E2E"/>
                </a:solidFill>
                <a:latin typeface="Lucida Sans"/>
                <a:cs typeface="Lucida Sans"/>
              </a:rPr>
              <a:t>ilişkin</a:t>
            </a:r>
            <a:r>
              <a:rPr sz="2300" spc="-3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050" dirty="0">
                <a:solidFill>
                  <a:srgbClr val="2E2E2E"/>
                </a:solidFill>
                <a:latin typeface="Lucida Sans"/>
                <a:cs typeface="Lucida Sans"/>
              </a:rPr>
              <a:t>en</a:t>
            </a:r>
            <a:endParaRPr sz="2300">
              <a:latin typeface="Lucida Sans"/>
              <a:cs typeface="Lucida Sans"/>
            </a:endParaRPr>
          </a:p>
          <a:p>
            <a:pPr marL="12700" marR="5080" algn="ctr">
              <a:lnSpc>
                <a:spcPct val="119400"/>
              </a:lnSpc>
              <a:spcBef>
                <a:spcPts val="5"/>
              </a:spcBef>
            </a:pP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üst </a:t>
            </a:r>
            <a:r>
              <a:rPr sz="2300" spc="-190" dirty="0">
                <a:solidFill>
                  <a:srgbClr val="2E2E2E"/>
                </a:solidFill>
                <a:latin typeface="Lucida Sans"/>
                <a:cs typeface="Lucida Sans"/>
              </a:rPr>
              <a:t>norm,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2010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tarihinde  </a:t>
            </a:r>
            <a:r>
              <a:rPr sz="2300" spc="-155" dirty="0">
                <a:solidFill>
                  <a:srgbClr val="2E2E2E"/>
                </a:solidFill>
                <a:latin typeface="Lucida Sans"/>
                <a:cs typeface="Lucida Sans"/>
              </a:rPr>
              <a:t>Anayasa’nın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20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nci  </a:t>
            </a:r>
            <a:r>
              <a:rPr sz="2300" spc="-165" dirty="0">
                <a:solidFill>
                  <a:srgbClr val="2E2E2E"/>
                </a:solidFill>
                <a:latin typeface="Lucida Sans"/>
                <a:cs typeface="Lucida Sans"/>
              </a:rPr>
              <a:t>maddesine</a:t>
            </a:r>
            <a:r>
              <a:rPr sz="2300" spc="-1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eklenmiştir.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26247" y="5253901"/>
            <a:ext cx="2763520" cy="2689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90"/>
              </a:spcBef>
            </a:pPr>
            <a:r>
              <a:rPr sz="2650" b="1" spc="-65" dirty="0">
                <a:solidFill>
                  <a:srgbClr val="2E2E2E"/>
                </a:solidFill>
                <a:latin typeface="Lucida Sans"/>
                <a:cs typeface="Lucida Sans"/>
              </a:rPr>
              <a:t>YÖNETMELİK</a:t>
            </a:r>
            <a:endParaRPr sz="2650">
              <a:latin typeface="Lucida Sans"/>
              <a:cs typeface="Lucida Sans"/>
            </a:endParaRPr>
          </a:p>
          <a:p>
            <a:pPr marL="67945" marR="5080" indent="-55880" algn="just">
              <a:lnSpc>
                <a:spcPct val="119600"/>
              </a:lnSpc>
              <a:spcBef>
                <a:spcPts val="1300"/>
              </a:spcBef>
            </a:pP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663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300" spc="-110" dirty="0">
                <a:solidFill>
                  <a:srgbClr val="2E2E2E"/>
                </a:solidFill>
                <a:latin typeface="Lucida Sans"/>
                <a:cs typeface="Lucida Sans"/>
              </a:rPr>
              <a:t>KHK’nın </a:t>
            </a:r>
            <a:r>
              <a:rPr sz="2300" spc="-125" dirty="0">
                <a:solidFill>
                  <a:srgbClr val="2E2E2E"/>
                </a:solidFill>
                <a:latin typeface="Lucida Sans"/>
                <a:cs typeface="Lucida Sans"/>
              </a:rPr>
              <a:t>47 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nci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maddesi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uyarınca  </a:t>
            </a:r>
            <a:r>
              <a:rPr sz="2300" spc="50" dirty="0">
                <a:solidFill>
                  <a:srgbClr val="2E2E2E"/>
                </a:solidFill>
                <a:latin typeface="Lucida Sans"/>
                <a:cs typeface="Lucida Sans"/>
              </a:rPr>
              <a:t>SBSGM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 tarafından</a:t>
            </a:r>
            <a:endParaRPr sz="2300">
              <a:latin typeface="Lucida Sans"/>
              <a:cs typeface="Lucida Sans"/>
            </a:endParaRPr>
          </a:p>
          <a:p>
            <a:pPr marL="640715" marR="235585" indent="-398780">
              <a:lnSpc>
                <a:spcPct val="119400"/>
              </a:lnSpc>
            </a:pP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yürürlüğe </a:t>
            </a:r>
            <a:r>
              <a:rPr sz="2300" spc="-910" dirty="0">
                <a:solidFill>
                  <a:srgbClr val="2E2E2E"/>
                </a:solidFill>
                <a:latin typeface="Lucida Sans"/>
                <a:cs typeface="Lucida Sans"/>
              </a:rPr>
              <a:t>konulan </a:t>
            </a:r>
            <a:r>
              <a:rPr sz="2300" spc="-65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50" dirty="0">
                <a:solidFill>
                  <a:srgbClr val="2E2E2E"/>
                </a:solidFill>
                <a:latin typeface="Lucida Sans"/>
                <a:cs typeface="Lucida Sans"/>
              </a:rPr>
              <a:t>Yönetmelik.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80956" y="3568113"/>
            <a:ext cx="0" cy="3456940"/>
          </a:xfrm>
          <a:custGeom>
            <a:avLst/>
            <a:gdLst/>
            <a:ahLst/>
            <a:cxnLst/>
            <a:rect l="l" t="t" r="r" b="b"/>
            <a:pathLst>
              <a:path h="3456940">
                <a:moveTo>
                  <a:pt x="0" y="0"/>
                </a:moveTo>
                <a:lnTo>
                  <a:pt x="0" y="3456360"/>
                </a:lnTo>
              </a:path>
            </a:pathLst>
          </a:custGeom>
          <a:ln w="1005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428299" y="3568113"/>
            <a:ext cx="0" cy="3456940"/>
          </a:xfrm>
          <a:custGeom>
            <a:avLst/>
            <a:gdLst/>
            <a:ahLst/>
            <a:cxnLst/>
            <a:rect l="l" t="t" r="r" b="b"/>
            <a:pathLst>
              <a:path h="3456940">
                <a:moveTo>
                  <a:pt x="0" y="0"/>
                </a:moveTo>
                <a:lnTo>
                  <a:pt x="0" y="3456360"/>
                </a:lnTo>
              </a:path>
            </a:pathLst>
          </a:custGeom>
          <a:ln w="1005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31101" y="3568113"/>
            <a:ext cx="0" cy="3456940"/>
          </a:xfrm>
          <a:custGeom>
            <a:avLst/>
            <a:gdLst/>
            <a:ahLst/>
            <a:cxnLst/>
            <a:rect l="l" t="t" r="r" b="b"/>
            <a:pathLst>
              <a:path h="3456940">
                <a:moveTo>
                  <a:pt x="0" y="0"/>
                </a:moveTo>
                <a:lnTo>
                  <a:pt x="0" y="3456360"/>
                </a:lnTo>
              </a:path>
            </a:pathLst>
          </a:custGeom>
          <a:ln w="1005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8191" y="3568113"/>
            <a:ext cx="817244" cy="818515"/>
          </a:xfrm>
          <a:custGeom>
            <a:avLst/>
            <a:gdLst/>
            <a:ahLst/>
            <a:cxnLst/>
            <a:rect l="l" t="t" r="r" b="b"/>
            <a:pathLst>
              <a:path w="817245" h="818514">
                <a:moveTo>
                  <a:pt x="408466" y="0"/>
                </a:moveTo>
                <a:lnTo>
                  <a:pt x="360829" y="2752"/>
                </a:lnTo>
                <a:lnTo>
                  <a:pt x="314806" y="10805"/>
                </a:lnTo>
                <a:lnTo>
                  <a:pt x="270703" y="23852"/>
                </a:lnTo>
                <a:lnTo>
                  <a:pt x="228829" y="41585"/>
                </a:lnTo>
                <a:lnTo>
                  <a:pt x="189488" y="63696"/>
                </a:lnTo>
                <a:lnTo>
                  <a:pt x="152987" y="89880"/>
                </a:lnTo>
                <a:lnTo>
                  <a:pt x="119633" y="119829"/>
                </a:lnTo>
                <a:lnTo>
                  <a:pt x="89732" y="153236"/>
                </a:lnTo>
                <a:lnTo>
                  <a:pt x="63591" y="189794"/>
                </a:lnTo>
                <a:lnTo>
                  <a:pt x="41515" y="229195"/>
                </a:lnTo>
                <a:lnTo>
                  <a:pt x="23812" y="271133"/>
                </a:lnTo>
                <a:lnTo>
                  <a:pt x="10787" y="315300"/>
                </a:lnTo>
                <a:lnTo>
                  <a:pt x="2747" y="361390"/>
                </a:lnTo>
                <a:lnTo>
                  <a:pt x="0" y="409095"/>
                </a:lnTo>
                <a:lnTo>
                  <a:pt x="2747" y="456799"/>
                </a:lnTo>
                <a:lnTo>
                  <a:pt x="10787" y="502889"/>
                </a:lnTo>
                <a:lnTo>
                  <a:pt x="23812" y="547056"/>
                </a:lnTo>
                <a:lnTo>
                  <a:pt x="41515" y="588994"/>
                </a:lnTo>
                <a:lnTo>
                  <a:pt x="63591" y="628395"/>
                </a:lnTo>
                <a:lnTo>
                  <a:pt x="89732" y="664953"/>
                </a:lnTo>
                <a:lnTo>
                  <a:pt x="119633" y="698360"/>
                </a:lnTo>
                <a:lnTo>
                  <a:pt x="152987" y="728309"/>
                </a:lnTo>
                <a:lnTo>
                  <a:pt x="189488" y="754493"/>
                </a:lnTo>
                <a:lnTo>
                  <a:pt x="228829" y="776605"/>
                </a:lnTo>
                <a:lnTo>
                  <a:pt x="270703" y="794337"/>
                </a:lnTo>
                <a:lnTo>
                  <a:pt x="314806" y="807384"/>
                </a:lnTo>
                <a:lnTo>
                  <a:pt x="360829" y="815437"/>
                </a:lnTo>
                <a:lnTo>
                  <a:pt x="408466" y="818190"/>
                </a:lnTo>
                <a:lnTo>
                  <a:pt x="456104" y="815437"/>
                </a:lnTo>
                <a:lnTo>
                  <a:pt x="502127" y="807384"/>
                </a:lnTo>
                <a:lnTo>
                  <a:pt x="546229" y="794337"/>
                </a:lnTo>
                <a:lnTo>
                  <a:pt x="577704" y="781009"/>
                </a:lnTo>
                <a:lnTo>
                  <a:pt x="408466" y="781009"/>
                </a:lnTo>
                <a:lnTo>
                  <a:pt x="352110" y="776718"/>
                </a:lnTo>
                <a:lnTo>
                  <a:pt x="298444" y="764278"/>
                </a:lnTo>
                <a:lnTo>
                  <a:pt x="248071" y="744337"/>
                </a:lnTo>
                <a:lnTo>
                  <a:pt x="201594" y="717544"/>
                </a:lnTo>
                <a:lnTo>
                  <a:pt x="159616" y="684548"/>
                </a:lnTo>
                <a:lnTo>
                  <a:pt x="185904" y="658259"/>
                </a:lnTo>
                <a:lnTo>
                  <a:pt x="133432" y="658259"/>
                </a:lnTo>
                <a:lnTo>
                  <a:pt x="105573" y="623561"/>
                </a:lnTo>
                <a:lnTo>
                  <a:pt x="81945" y="585678"/>
                </a:lnTo>
                <a:lnTo>
                  <a:pt x="62919" y="544949"/>
                </a:lnTo>
                <a:lnTo>
                  <a:pt x="48868" y="501715"/>
                </a:lnTo>
                <a:lnTo>
                  <a:pt x="40164" y="456317"/>
                </a:lnTo>
                <a:lnTo>
                  <a:pt x="37180" y="409095"/>
                </a:lnTo>
                <a:lnTo>
                  <a:pt x="40164" y="361909"/>
                </a:lnTo>
                <a:lnTo>
                  <a:pt x="48868" y="316520"/>
                </a:lnTo>
                <a:lnTo>
                  <a:pt x="62919" y="273279"/>
                </a:lnTo>
                <a:lnTo>
                  <a:pt x="81945" y="232535"/>
                </a:lnTo>
                <a:lnTo>
                  <a:pt x="105573" y="194635"/>
                </a:lnTo>
                <a:lnTo>
                  <a:pt x="133432" y="159930"/>
                </a:lnTo>
                <a:lnTo>
                  <a:pt x="185904" y="159930"/>
                </a:lnTo>
                <a:lnTo>
                  <a:pt x="159616" y="133641"/>
                </a:lnTo>
                <a:lnTo>
                  <a:pt x="201594" y="100645"/>
                </a:lnTo>
                <a:lnTo>
                  <a:pt x="248071" y="73852"/>
                </a:lnTo>
                <a:lnTo>
                  <a:pt x="298444" y="53911"/>
                </a:lnTo>
                <a:lnTo>
                  <a:pt x="352110" y="41471"/>
                </a:lnTo>
                <a:lnTo>
                  <a:pt x="408466" y="37180"/>
                </a:lnTo>
                <a:lnTo>
                  <a:pt x="577704" y="37180"/>
                </a:lnTo>
                <a:lnTo>
                  <a:pt x="546229" y="23852"/>
                </a:lnTo>
                <a:lnTo>
                  <a:pt x="502127" y="10805"/>
                </a:lnTo>
                <a:lnTo>
                  <a:pt x="456104" y="2752"/>
                </a:lnTo>
                <a:lnTo>
                  <a:pt x="408466" y="0"/>
                </a:lnTo>
                <a:close/>
              </a:path>
              <a:path w="817245" h="818514">
                <a:moveTo>
                  <a:pt x="617906" y="592590"/>
                </a:moveTo>
                <a:lnTo>
                  <a:pt x="565359" y="592590"/>
                </a:lnTo>
                <a:lnTo>
                  <a:pt x="657317" y="684548"/>
                </a:lnTo>
                <a:lnTo>
                  <a:pt x="615339" y="717544"/>
                </a:lnTo>
                <a:lnTo>
                  <a:pt x="568862" y="744337"/>
                </a:lnTo>
                <a:lnTo>
                  <a:pt x="518488" y="764278"/>
                </a:lnTo>
                <a:lnTo>
                  <a:pt x="464822" y="776718"/>
                </a:lnTo>
                <a:lnTo>
                  <a:pt x="408466" y="781009"/>
                </a:lnTo>
                <a:lnTo>
                  <a:pt x="577704" y="781009"/>
                </a:lnTo>
                <a:lnTo>
                  <a:pt x="627444" y="754493"/>
                </a:lnTo>
                <a:lnTo>
                  <a:pt x="663945" y="728309"/>
                </a:lnTo>
                <a:lnTo>
                  <a:pt x="697299" y="698360"/>
                </a:lnTo>
                <a:lnTo>
                  <a:pt x="727200" y="664953"/>
                </a:lnTo>
                <a:lnTo>
                  <a:pt x="731987" y="658259"/>
                </a:lnTo>
                <a:lnTo>
                  <a:pt x="683500" y="658259"/>
                </a:lnTo>
                <a:lnTo>
                  <a:pt x="617906" y="592590"/>
                </a:lnTo>
                <a:close/>
              </a:path>
              <a:path w="817245" h="818514">
                <a:moveTo>
                  <a:pt x="185904" y="159930"/>
                </a:moveTo>
                <a:lnTo>
                  <a:pt x="133432" y="159930"/>
                </a:lnTo>
                <a:lnTo>
                  <a:pt x="225285" y="251887"/>
                </a:lnTo>
                <a:lnTo>
                  <a:pt x="200898" y="285848"/>
                </a:lnTo>
                <a:lnTo>
                  <a:pt x="182579" y="323814"/>
                </a:lnTo>
                <a:lnTo>
                  <a:pt x="171055" y="365119"/>
                </a:lnTo>
                <a:lnTo>
                  <a:pt x="167052" y="409095"/>
                </a:lnTo>
                <a:lnTo>
                  <a:pt x="171055" y="453070"/>
                </a:lnTo>
                <a:lnTo>
                  <a:pt x="182579" y="494375"/>
                </a:lnTo>
                <a:lnTo>
                  <a:pt x="200898" y="532342"/>
                </a:lnTo>
                <a:lnTo>
                  <a:pt x="225285" y="566302"/>
                </a:lnTo>
                <a:lnTo>
                  <a:pt x="133432" y="658259"/>
                </a:lnTo>
                <a:lnTo>
                  <a:pt x="185904" y="658259"/>
                </a:lnTo>
                <a:lnTo>
                  <a:pt x="251573" y="592590"/>
                </a:lnTo>
                <a:lnTo>
                  <a:pt x="318255" y="592590"/>
                </a:lnTo>
                <a:lnTo>
                  <a:pt x="280727" y="568685"/>
                </a:lnTo>
                <a:lnTo>
                  <a:pt x="249099" y="537002"/>
                </a:lnTo>
                <a:lnTo>
                  <a:pt x="224991" y="499021"/>
                </a:lnTo>
                <a:lnTo>
                  <a:pt x="209627" y="455975"/>
                </a:lnTo>
                <a:lnTo>
                  <a:pt x="204233" y="409095"/>
                </a:lnTo>
                <a:lnTo>
                  <a:pt x="209627" y="362181"/>
                </a:lnTo>
                <a:lnTo>
                  <a:pt x="224991" y="319122"/>
                </a:lnTo>
                <a:lnTo>
                  <a:pt x="249099" y="281143"/>
                </a:lnTo>
                <a:lnTo>
                  <a:pt x="280727" y="249471"/>
                </a:lnTo>
                <a:lnTo>
                  <a:pt x="318226" y="225599"/>
                </a:lnTo>
                <a:lnTo>
                  <a:pt x="251573" y="225599"/>
                </a:lnTo>
                <a:lnTo>
                  <a:pt x="185904" y="159930"/>
                </a:lnTo>
                <a:close/>
              </a:path>
              <a:path w="817245" h="818514">
                <a:moveTo>
                  <a:pt x="731987" y="159930"/>
                </a:moveTo>
                <a:lnTo>
                  <a:pt x="683500" y="159930"/>
                </a:lnTo>
                <a:lnTo>
                  <a:pt x="711323" y="194635"/>
                </a:lnTo>
                <a:lnTo>
                  <a:pt x="734941" y="232535"/>
                </a:lnTo>
                <a:lnTo>
                  <a:pt x="753974" y="273279"/>
                </a:lnTo>
                <a:lnTo>
                  <a:pt x="768041" y="316520"/>
                </a:lnTo>
                <a:lnTo>
                  <a:pt x="776761" y="361909"/>
                </a:lnTo>
                <a:lnTo>
                  <a:pt x="779752" y="409095"/>
                </a:lnTo>
                <a:lnTo>
                  <a:pt x="776761" y="456317"/>
                </a:lnTo>
                <a:lnTo>
                  <a:pt x="768041" y="501715"/>
                </a:lnTo>
                <a:lnTo>
                  <a:pt x="753974" y="544949"/>
                </a:lnTo>
                <a:lnTo>
                  <a:pt x="734941" y="585678"/>
                </a:lnTo>
                <a:lnTo>
                  <a:pt x="711323" y="623561"/>
                </a:lnTo>
                <a:lnTo>
                  <a:pt x="683500" y="658259"/>
                </a:lnTo>
                <a:lnTo>
                  <a:pt x="731987" y="658259"/>
                </a:lnTo>
                <a:lnTo>
                  <a:pt x="775417" y="588994"/>
                </a:lnTo>
                <a:lnTo>
                  <a:pt x="793121" y="547056"/>
                </a:lnTo>
                <a:lnTo>
                  <a:pt x="806145" y="502889"/>
                </a:lnTo>
                <a:lnTo>
                  <a:pt x="814185" y="456799"/>
                </a:lnTo>
                <a:lnTo>
                  <a:pt x="816933" y="409095"/>
                </a:lnTo>
                <a:lnTo>
                  <a:pt x="814185" y="361390"/>
                </a:lnTo>
                <a:lnTo>
                  <a:pt x="806145" y="315300"/>
                </a:lnTo>
                <a:lnTo>
                  <a:pt x="793121" y="271133"/>
                </a:lnTo>
                <a:lnTo>
                  <a:pt x="775417" y="229195"/>
                </a:lnTo>
                <a:lnTo>
                  <a:pt x="753342" y="189794"/>
                </a:lnTo>
                <a:lnTo>
                  <a:pt x="731987" y="159930"/>
                </a:lnTo>
                <a:close/>
              </a:path>
              <a:path w="817245" h="818514">
                <a:moveTo>
                  <a:pt x="318255" y="592590"/>
                </a:moveTo>
                <a:lnTo>
                  <a:pt x="251573" y="592590"/>
                </a:lnTo>
                <a:lnTo>
                  <a:pt x="285455" y="616977"/>
                </a:lnTo>
                <a:lnTo>
                  <a:pt x="323343" y="635296"/>
                </a:lnTo>
                <a:lnTo>
                  <a:pt x="364569" y="646820"/>
                </a:lnTo>
                <a:lnTo>
                  <a:pt x="408466" y="650823"/>
                </a:lnTo>
                <a:lnTo>
                  <a:pt x="452363" y="646820"/>
                </a:lnTo>
                <a:lnTo>
                  <a:pt x="493590" y="635296"/>
                </a:lnTo>
                <a:lnTo>
                  <a:pt x="531477" y="616977"/>
                </a:lnTo>
                <a:lnTo>
                  <a:pt x="536111" y="613642"/>
                </a:lnTo>
                <a:lnTo>
                  <a:pt x="408466" y="613642"/>
                </a:lnTo>
                <a:lnTo>
                  <a:pt x="361636" y="608236"/>
                </a:lnTo>
                <a:lnTo>
                  <a:pt x="318647" y="592840"/>
                </a:lnTo>
                <a:lnTo>
                  <a:pt x="318255" y="592590"/>
                </a:lnTo>
                <a:close/>
              </a:path>
              <a:path w="817245" h="818514">
                <a:moveTo>
                  <a:pt x="536111" y="204547"/>
                </a:moveTo>
                <a:lnTo>
                  <a:pt x="408466" y="204547"/>
                </a:lnTo>
                <a:lnTo>
                  <a:pt x="455296" y="209947"/>
                </a:lnTo>
                <a:lnTo>
                  <a:pt x="498285" y="225330"/>
                </a:lnTo>
                <a:lnTo>
                  <a:pt x="536206" y="249471"/>
                </a:lnTo>
                <a:lnTo>
                  <a:pt x="567833" y="281143"/>
                </a:lnTo>
                <a:lnTo>
                  <a:pt x="591942" y="319122"/>
                </a:lnTo>
                <a:lnTo>
                  <a:pt x="607306" y="362181"/>
                </a:lnTo>
                <a:lnTo>
                  <a:pt x="612699" y="409095"/>
                </a:lnTo>
                <a:lnTo>
                  <a:pt x="607306" y="455975"/>
                </a:lnTo>
                <a:lnTo>
                  <a:pt x="591942" y="499021"/>
                </a:lnTo>
                <a:lnTo>
                  <a:pt x="567833" y="537002"/>
                </a:lnTo>
                <a:lnTo>
                  <a:pt x="536206" y="568685"/>
                </a:lnTo>
                <a:lnTo>
                  <a:pt x="498285" y="592840"/>
                </a:lnTo>
                <a:lnTo>
                  <a:pt x="455296" y="608236"/>
                </a:lnTo>
                <a:lnTo>
                  <a:pt x="408466" y="613642"/>
                </a:lnTo>
                <a:lnTo>
                  <a:pt x="536111" y="613642"/>
                </a:lnTo>
                <a:lnTo>
                  <a:pt x="565359" y="592590"/>
                </a:lnTo>
                <a:lnTo>
                  <a:pt x="617906" y="592590"/>
                </a:lnTo>
                <a:lnTo>
                  <a:pt x="591648" y="566302"/>
                </a:lnTo>
                <a:lnTo>
                  <a:pt x="615990" y="532342"/>
                </a:lnTo>
                <a:lnTo>
                  <a:pt x="634314" y="494375"/>
                </a:lnTo>
                <a:lnTo>
                  <a:pt x="645863" y="453070"/>
                </a:lnTo>
                <a:lnTo>
                  <a:pt x="649880" y="409095"/>
                </a:lnTo>
                <a:lnTo>
                  <a:pt x="645863" y="365119"/>
                </a:lnTo>
                <a:lnTo>
                  <a:pt x="634314" y="323814"/>
                </a:lnTo>
                <a:lnTo>
                  <a:pt x="615990" y="285848"/>
                </a:lnTo>
                <a:lnTo>
                  <a:pt x="591648" y="251887"/>
                </a:lnTo>
                <a:lnTo>
                  <a:pt x="617906" y="225599"/>
                </a:lnTo>
                <a:lnTo>
                  <a:pt x="565359" y="225599"/>
                </a:lnTo>
                <a:lnTo>
                  <a:pt x="536111" y="204547"/>
                </a:lnTo>
                <a:close/>
              </a:path>
              <a:path w="817245" h="818514">
                <a:moveTo>
                  <a:pt x="408466" y="167366"/>
                </a:moveTo>
                <a:lnTo>
                  <a:pt x="364569" y="171369"/>
                </a:lnTo>
                <a:lnTo>
                  <a:pt x="323343" y="182893"/>
                </a:lnTo>
                <a:lnTo>
                  <a:pt x="285455" y="201212"/>
                </a:lnTo>
                <a:lnTo>
                  <a:pt x="251573" y="225599"/>
                </a:lnTo>
                <a:lnTo>
                  <a:pt x="318226" y="225599"/>
                </a:lnTo>
                <a:lnTo>
                  <a:pt x="318647" y="225330"/>
                </a:lnTo>
                <a:lnTo>
                  <a:pt x="361636" y="209947"/>
                </a:lnTo>
                <a:lnTo>
                  <a:pt x="408466" y="204547"/>
                </a:lnTo>
                <a:lnTo>
                  <a:pt x="536111" y="204547"/>
                </a:lnTo>
                <a:lnTo>
                  <a:pt x="531477" y="201212"/>
                </a:lnTo>
                <a:lnTo>
                  <a:pt x="493590" y="182893"/>
                </a:lnTo>
                <a:lnTo>
                  <a:pt x="452363" y="171369"/>
                </a:lnTo>
                <a:lnTo>
                  <a:pt x="408466" y="167366"/>
                </a:lnTo>
                <a:close/>
              </a:path>
              <a:path w="817245" h="818514">
                <a:moveTo>
                  <a:pt x="577704" y="37180"/>
                </a:moveTo>
                <a:lnTo>
                  <a:pt x="408466" y="37180"/>
                </a:lnTo>
                <a:lnTo>
                  <a:pt x="464822" y="41471"/>
                </a:lnTo>
                <a:lnTo>
                  <a:pt x="518488" y="53911"/>
                </a:lnTo>
                <a:lnTo>
                  <a:pt x="568862" y="73852"/>
                </a:lnTo>
                <a:lnTo>
                  <a:pt x="615339" y="100645"/>
                </a:lnTo>
                <a:lnTo>
                  <a:pt x="657317" y="133641"/>
                </a:lnTo>
                <a:lnTo>
                  <a:pt x="565359" y="225599"/>
                </a:lnTo>
                <a:lnTo>
                  <a:pt x="617906" y="225599"/>
                </a:lnTo>
                <a:lnTo>
                  <a:pt x="683500" y="159930"/>
                </a:lnTo>
                <a:lnTo>
                  <a:pt x="731987" y="159930"/>
                </a:lnTo>
                <a:lnTo>
                  <a:pt x="727200" y="153236"/>
                </a:lnTo>
                <a:lnTo>
                  <a:pt x="697299" y="119829"/>
                </a:lnTo>
                <a:lnTo>
                  <a:pt x="663945" y="89880"/>
                </a:lnTo>
                <a:lnTo>
                  <a:pt x="627444" y="63696"/>
                </a:lnTo>
                <a:lnTo>
                  <a:pt x="588104" y="41585"/>
                </a:lnTo>
                <a:lnTo>
                  <a:pt x="577704" y="37180"/>
                </a:lnTo>
                <a:close/>
              </a:path>
            </a:pathLst>
          </a:custGeom>
          <a:solidFill>
            <a:srgbClr val="9BB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10544" y="3082980"/>
            <a:ext cx="1788795" cy="1788795"/>
          </a:xfrm>
          <a:custGeom>
            <a:avLst/>
            <a:gdLst/>
            <a:ahLst/>
            <a:cxnLst/>
            <a:rect l="l" t="t" r="r" b="b"/>
            <a:pathLst>
              <a:path w="1788795" h="1788795">
                <a:moveTo>
                  <a:pt x="0" y="894227"/>
                </a:moveTo>
                <a:lnTo>
                  <a:pt x="1239" y="846740"/>
                </a:lnTo>
                <a:lnTo>
                  <a:pt x="4917" y="799897"/>
                </a:lnTo>
                <a:lnTo>
                  <a:pt x="10971" y="753762"/>
                </a:lnTo>
                <a:lnTo>
                  <a:pt x="19339" y="708395"/>
                </a:lnTo>
                <a:lnTo>
                  <a:pt x="29960" y="663859"/>
                </a:lnTo>
                <a:lnTo>
                  <a:pt x="42772" y="620215"/>
                </a:lnTo>
                <a:lnTo>
                  <a:pt x="57713" y="577525"/>
                </a:lnTo>
                <a:lnTo>
                  <a:pt x="74721" y="535852"/>
                </a:lnTo>
                <a:lnTo>
                  <a:pt x="93734" y="495256"/>
                </a:lnTo>
                <a:lnTo>
                  <a:pt x="114691" y="455800"/>
                </a:lnTo>
                <a:lnTo>
                  <a:pt x="137529" y="417546"/>
                </a:lnTo>
                <a:lnTo>
                  <a:pt x="162187" y="380555"/>
                </a:lnTo>
                <a:lnTo>
                  <a:pt x="188603" y="344889"/>
                </a:lnTo>
                <a:lnTo>
                  <a:pt x="216715" y="310611"/>
                </a:lnTo>
                <a:lnTo>
                  <a:pt x="246462" y="277781"/>
                </a:lnTo>
                <a:lnTo>
                  <a:pt x="277781" y="246462"/>
                </a:lnTo>
                <a:lnTo>
                  <a:pt x="310611" y="216715"/>
                </a:lnTo>
                <a:lnTo>
                  <a:pt x="344889" y="188603"/>
                </a:lnTo>
                <a:lnTo>
                  <a:pt x="380555" y="162187"/>
                </a:lnTo>
                <a:lnTo>
                  <a:pt x="417546" y="137529"/>
                </a:lnTo>
                <a:lnTo>
                  <a:pt x="455800" y="114691"/>
                </a:lnTo>
                <a:lnTo>
                  <a:pt x="495256" y="93734"/>
                </a:lnTo>
                <a:lnTo>
                  <a:pt x="535852" y="74721"/>
                </a:lnTo>
                <a:lnTo>
                  <a:pt x="577525" y="57713"/>
                </a:lnTo>
                <a:lnTo>
                  <a:pt x="620215" y="42772"/>
                </a:lnTo>
                <a:lnTo>
                  <a:pt x="663859" y="29960"/>
                </a:lnTo>
                <a:lnTo>
                  <a:pt x="708395" y="19339"/>
                </a:lnTo>
                <a:lnTo>
                  <a:pt x="753762" y="10971"/>
                </a:lnTo>
                <a:lnTo>
                  <a:pt x="799897" y="4917"/>
                </a:lnTo>
                <a:lnTo>
                  <a:pt x="846740" y="1239"/>
                </a:lnTo>
                <a:lnTo>
                  <a:pt x="894227" y="0"/>
                </a:lnTo>
                <a:lnTo>
                  <a:pt x="941715" y="1239"/>
                </a:lnTo>
                <a:lnTo>
                  <a:pt x="988557" y="4917"/>
                </a:lnTo>
                <a:lnTo>
                  <a:pt x="1034693" y="10971"/>
                </a:lnTo>
                <a:lnTo>
                  <a:pt x="1080060" y="19339"/>
                </a:lnTo>
                <a:lnTo>
                  <a:pt x="1124596" y="29960"/>
                </a:lnTo>
                <a:lnTo>
                  <a:pt x="1168240" y="42772"/>
                </a:lnTo>
                <a:lnTo>
                  <a:pt x="1210929" y="57713"/>
                </a:lnTo>
                <a:lnTo>
                  <a:pt x="1252603" y="74721"/>
                </a:lnTo>
                <a:lnTo>
                  <a:pt x="1293198" y="93734"/>
                </a:lnTo>
                <a:lnTo>
                  <a:pt x="1332654" y="114691"/>
                </a:lnTo>
                <a:lnTo>
                  <a:pt x="1370908" y="137529"/>
                </a:lnTo>
                <a:lnTo>
                  <a:pt x="1407899" y="162187"/>
                </a:lnTo>
                <a:lnTo>
                  <a:pt x="1443565" y="188603"/>
                </a:lnTo>
                <a:lnTo>
                  <a:pt x="1477844" y="216715"/>
                </a:lnTo>
                <a:lnTo>
                  <a:pt x="1510674" y="246462"/>
                </a:lnTo>
                <a:lnTo>
                  <a:pt x="1541993" y="277781"/>
                </a:lnTo>
                <a:lnTo>
                  <a:pt x="1571739" y="310611"/>
                </a:lnTo>
                <a:lnTo>
                  <a:pt x="1599851" y="344889"/>
                </a:lnTo>
                <a:lnTo>
                  <a:pt x="1626268" y="380555"/>
                </a:lnTo>
                <a:lnTo>
                  <a:pt x="1650926" y="417546"/>
                </a:lnTo>
                <a:lnTo>
                  <a:pt x="1673764" y="455800"/>
                </a:lnTo>
                <a:lnTo>
                  <a:pt x="1694721" y="495256"/>
                </a:lnTo>
                <a:lnTo>
                  <a:pt x="1713734" y="535852"/>
                </a:lnTo>
                <a:lnTo>
                  <a:pt x="1730742" y="577525"/>
                </a:lnTo>
                <a:lnTo>
                  <a:pt x="1745682" y="620215"/>
                </a:lnTo>
                <a:lnTo>
                  <a:pt x="1758494" y="663859"/>
                </a:lnTo>
                <a:lnTo>
                  <a:pt x="1769115" y="708395"/>
                </a:lnTo>
                <a:lnTo>
                  <a:pt x="1777484" y="753762"/>
                </a:lnTo>
                <a:lnTo>
                  <a:pt x="1783538" y="799897"/>
                </a:lnTo>
                <a:lnTo>
                  <a:pt x="1787215" y="846740"/>
                </a:lnTo>
                <a:lnTo>
                  <a:pt x="1788455" y="894227"/>
                </a:lnTo>
                <a:lnTo>
                  <a:pt x="1787215" y="941715"/>
                </a:lnTo>
                <a:lnTo>
                  <a:pt x="1783538" y="988557"/>
                </a:lnTo>
                <a:lnTo>
                  <a:pt x="1777484" y="1034693"/>
                </a:lnTo>
                <a:lnTo>
                  <a:pt x="1769115" y="1080060"/>
                </a:lnTo>
                <a:lnTo>
                  <a:pt x="1758494" y="1124596"/>
                </a:lnTo>
                <a:lnTo>
                  <a:pt x="1745682" y="1168240"/>
                </a:lnTo>
                <a:lnTo>
                  <a:pt x="1730742" y="1210929"/>
                </a:lnTo>
                <a:lnTo>
                  <a:pt x="1713734" y="1252603"/>
                </a:lnTo>
                <a:lnTo>
                  <a:pt x="1694721" y="1293198"/>
                </a:lnTo>
                <a:lnTo>
                  <a:pt x="1673764" y="1332654"/>
                </a:lnTo>
                <a:lnTo>
                  <a:pt x="1650926" y="1370908"/>
                </a:lnTo>
                <a:lnTo>
                  <a:pt x="1626268" y="1407899"/>
                </a:lnTo>
                <a:lnTo>
                  <a:pt x="1599851" y="1443565"/>
                </a:lnTo>
                <a:lnTo>
                  <a:pt x="1571739" y="1477844"/>
                </a:lnTo>
                <a:lnTo>
                  <a:pt x="1541993" y="1510674"/>
                </a:lnTo>
                <a:lnTo>
                  <a:pt x="1510674" y="1541993"/>
                </a:lnTo>
                <a:lnTo>
                  <a:pt x="1477844" y="1571739"/>
                </a:lnTo>
                <a:lnTo>
                  <a:pt x="1443565" y="1599851"/>
                </a:lnTo>
                <a:lnTo>
                  <a:pt x="1407899" y="1626268"/>
                </a:lnTo>
                <a:lnTo>
                  <a:pt x="1370908" y="1650926"/>
                </a:lnTo>
                <a:lnTo>
                  <a:pt x="1332654" y="1673764"/>
                </a:lnTo>
                <a:lnTo>
                  <a:pt x="1293198" y="1694721"/>
                </a:lnTo>
                <a:lnTo>
                  <a:pt x="1252603" y="1713734"/>
                </a:lnTo>
                <a:lnTo>
                  <a:pt x="1210929" y="1730742"/>
                </a:lnTo>
                <a:lnTo>
                  <a:pt x="1168240" y="1745682"/>
                </a:lnTo>
                <a:lnTo>
                  <a:pt x="1124596" y="1758494"/>
                </a:lnTo>
                <a:lnTo>
                  <a:pt x="1080060" y="1769115"/>
                </a:lnTo>
                <a:lnTo>
                  <a:pt x="1034693" y="1777484"/>
                </a:lnTo>
                <a:lnTo>
                  <a:pt x="988557" y="1783538"/>
                </a:lnTo>
                <a:lnTo>
                  <a:pt x="941715" y="1787215"/>
                </a:lnTo>
                <a:lnTo>
                  <a:pt x="894227" y="1788455"/>
                </a:lnTo>
                <a:lnTo>
                  <a:pt x="846740" y="1787215"/>
                </a:lnTo>
                <a:lnTo>
                  <a:pt x="799897" y="1783538"/>
                </a:lnTo>
                <a:lnTo>
                  <a:pt x="753762" y="1777484"/>
                </a:lnTo>
                <a:lnTo>
                  <a:pt x="708395" y="1769115"/>
                </a:lnTo>
                <a:lnTo>
                  <a:pt x="663859" y="1758494"/>
                </a:lnTo>
                <a:lnTo>
                  <a:pt x="620215" y="1745682"/>
                </a:lnTo>
                <a:lnTo>
                  <a:pt x="577525" y="1730742"/>
                </a:lnTo>
                <a:lnTo>
                  <a:pt x="535852" y="1713734"/>
                </a:lnTo>
                <a:lnTo>
                  <a:pt x="495256" y="1694721"/>
                </a:lnTo>
                <a:lnTo>
                  <a:pt x="455800" y="1673764"/>
                </a:lnTo>
                <a:lnTo>
                  <a:pt x="417546" y="1650926"/>
                </a:lnTo>
                <a:lnTo>
                  <a:pt x="380555" y="1626268"/>
                </a:lnTo>
                <a:lnTo>
                  <a:pt x="344889" y="1599851"/>
                </a:lnTo>
                <a:lnTo>
                  <a:pt x="310611" y="1571739"/>
                </a:lnTo>
                <a:lnTo>
                  <a:pt x="277781" y="1541993"/>
                </a:lnTo>
                <a:lnTo>
                  <a:pt x="246462" y="1510674"/>
                </a:lnTo>
                <a:lnTo>
                  <a:pt x="216715" y="1477844"/>
                </a:lnTo>
                <a:lnTo>
                  <a:pt x="188603" y="1443565"/>
                </a:lnTo>
                <a:lnTo>
                  <a:pt x="162187" y="1407899"/>
                </a:lnTo>
                <a:lnTo>
                  <a:pt x="137529" y="1370908"/>
                </a:lnTo>
                <a:lnTo>
                  <a:pt x="114691" y="1332654"/>
                </a:lnTo>
                <a:lnTo>
                  <a:pt x="93734" y="1293198"/>
                </a:lnTo>
                <a:lnTo>
                  <a:pt x="74721" y="1252603"/>
                </a:lnTo>
                <a:lnTo>
                  <a:pt x="57713" y="1210929"/>
                </a:lnTo>
                <a:lnTo>
                  <a:pt x="42772" y="1168240"/>
                </a:lnTo>
                <a:lnTo>
                  <a:pt x="29960" y="1124596"/>
                </a:lnTo>
                <a:lnTo>
                  <a:pt x="19339" y="1080060"/>
                </a:lnTo>
                <a:lnTo>
                  <a:pt x="10971" y="1034693"/>
                </a:lnTo>
                <a:lnTo>
                  <a:pt x="4917" y="988557"/>
                </a:lnTo>
                <a:lnTo>
                  <a:pt x="1239" y="941715"/>
                </a:lnTo>
                <a:lnTo>
                  <a:pt x="0" y="894227"/>
                </a:lnTo>
                <a:close/>
              </a:path>
            </a:pathLst>
          </a:custGeom>
          <a:ln w="10054">
            <a:solidFill>
              <a:srgbClr val="9BBA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762582" y="3584451"/>
            <a:ext cx="817244" cy="742950"/>
          </a:xfrm>
          <a:custGeom>
            <a:avLst/>
            <a:gdLst/>
            <a:ahLst/>
            <a:cxnLst/>
            <a:rect l="l" t="t" r="r" b="b"/>
            <a:pathLst>
              <a:path w="817245" h="742950">
                <a:moveTo>
                  <a:pt x="297133" y="185695"/>
                </a:moveTo>
                <a:lnTo>
                  <a:pt x="243718" y="189735"/>
                </a:lnTo>
                <a:lnTo>
                  <a:pt x="193446" y="201383"/>
                </a:lnTo>
                <a:lnTo>
                  <a:pt x="147156" y="219931"/>
                </a:lnTo>
                <a:lnTo>
                  <a:pt x="105686" y="244670"/>
                </a:lnTo>
                <a:lnTo>
                  <a:pt x="69876" y="274892"/>
                </a:lnTo>
                <a:lnTo>
                  <a:pt x="40563" y="309887"/>
                </a:lnTo>
                <a:lnTo>
                  <a:pt x="18587" y="348948"/>
                </a:lnTo>
                <a:lnTo>
                  <a:pt x="4786" y="391365"/>
                </a:lnTo>
                <a:lnTo>
                  <a:pt x="0" y="436430"/>
                </a:lnTo>
                <a:lnTo>
                  <a:pt x="6395" y="488256"/>
                </a:lnTo>
                <a:lnTo>
                  <a:pt x="24691" y="536361"/>
                </a:lnTo>
                <a:lnTo>
                  <a:pt x="53552" y="579693"/>
                </a:lnTo>
                <a:lnTo>
                  <a:pt x="91643" y="617203"/>
                </a:lnTo>
                <a:lnTo>
                  <a:pt x="55719" y="742780"/>
                </a:lnTo>
                <a:lnTo>
                  <a:pt x="215433" y="681406"/>
                </a:lnTo>
                <a:lnTo>
                  <a:pt x="111857" y="681406"/>
                </a:lnTo>
                <a:lnTo>
                  <a:pt x="127253" y="627362"/>
                </a:lnTo>
                <a:lnTo>
                  <a:pt x="114894" y="588296"/>
                </a:lnTo>
                <a:lnTo>
                  <a:pt x="81586" y="555480"/>
                </a:lnTo>
                <a:lnTo>
                  <a:pt x="57224" y="518608"/>
                </a:lnTo>
                <a:lnTo>
                  <a:pt x="42268" y="478614"/>
                </a:lnTo>
                <a:lnTo>
                  <a:pt x="37180" y="436430"/>
                </a:lnTo>
                <a:lnTo>
                  <a:pt x="42469" y="393425"/>
                </a:lnTo>
                <a:lnTo>
                  <a:pt x="57635" y="353354"/>
                </a:lnTo>
                <a:lnTo>
                  <a:pt x="81625" y="317081"/>
                </a:lnTo>
                <a:lnTo>
                  <a:pt x="113388" y="285468"/>
                </a:lnTo>
                <a:lnTo>
                  <a:pt x="151872" y="259378"/>
                </a:lnTo>
                <a:lnTo>
                  <a:pt x="196026" y="239674"/>
                </a:lnTo>
                <a:lnTo>
                  <a:pt x="244797" y="227219"/>
                </a:lnTo>
                <a:lnTo>
                  <a:pt x="297133" y="222876"/>
                </a:lnTo>
                <a:lnTo>
                  <a:pt x="451970" y="222876"/>
                </a:lnTo>
                <a:lnTo>
                  <a:pt x="447036" y="219931"/>
                </a:lnTo>
                <a:lnTo>
                  <a:pt x="400764" y="201383"/>
                </a:lnTo>
                <a:lnTo>
                  <a:pt x="350516" y="189735"/>
                </a:lnTo>
                <a:lnTo>
                  <a:pt x="297133" y="185695"/>
                </a:lnTo>
                <a:close/>
              </a:path>
              <a:path w="817245" h="742950">
                <a:moveTo>
                  <a:pt x="368782" y="678787"/>
                </a:moveTo>
                <a:lnTo>
                  <a:pt x="222247" y="678787"/>
                </a:lnTo>
                <a:lnTo>
                  <a:pt x="240370" y="682289"/>
                </a:lnTo>
                <a:lnTo>
                  <a:pt x="258905" y="684888"/>
                </a:lnTo>
                <a:lnTo>
                  <a:pt x="277832" y="686505"/>
                </a:lnTo>
                <a:lnTo>
                  <a:pt x="297133" y="687061"/>
                </a:lnTo>
                <a:lnTo>
                  <a:pt x="350516" y="683021"/>
                </a:lnTo>
                <a:lnTo>
                  <a:pt x="368782" y="678787"/>
                </a:lnTo>
                <a:close/>
              </a:path>
              <a:path w="817245" h="742950">
                <a:moveTo>
                  <a:pt x="224866" y="641606"/>
                </a:moveTo>
                <a:lnTo>
                  <a:pt x="217744" y="641606"/>
                </a:lnTo>
                <a:lnTo>
                  <a:pt x="213135" y="642444"/>
                </a:lnTo>
                <a:lnTo>
                  <a:pt x="208841" y="644015"/>
                </a:lnTo>
                <a:lnTo>
                  <a:pt x="111857" y="681406"/>
                </a:lnTo>
                <a:lnTo>
                  <a:pt x="215433" y="681406"/>
                </a:lnTo>
                <a:lnTo>
                  <a:pt x="222247" y="678787"/>
                </a:lnTo>
                <a:lnTo>
                  <a:pt x="368782" y="678787"/>
                </a:lnTo>
                <a:lnTo>
                  <a:pt x="400764" y="671374"/>
                </a:lnTo>
                <a:lnTo>
                  <a:pt x="447036" y="652829"/>
                </a:lnTo>
                <a:lnTo>
                  <a:pt x="451977" y="649880"/>
                </a:lnTo>
                <a:lnTo>
                  <a:pt x="297133" y="649880"/>
                </a:lnTo>
                <a:lnTo>
                  <a:pt x="280666" y="649425"/>
                </a:lnTo>
                <a:lnTo>
                  <a:pt x="263984" y="648048"/>
                </a:lnTo>
                <a:lnTo>
                  <a:pt x="247145" y="645727"/>
                </a:lnTo>
                <a:lnTo>
                  <a:pt x="227589" y="641921"/>
                </a:lnTo>
                <a:lnTo>
                  <a:pt x="224866" y="641606"/>
                </a:lnTo>
                <a:close/>
              </a:path>
              <a:path w="817245" h="742950">
                <a:moveTo>
                  <a:pt x="451970" y="222876"/>
                </a:moveTo>
                <a:lnTo>
                  <a:pt x="297133" y="222876"/>
                </a:lnTo>
                <a:lnTo>
                  <a:pt x="349434" y="227219"/>
                </a:lnTo>
                <a:lnTo>
                  <a:pt x="398179" y="239674"/>
                </a:lnTo>
                <a:lnTo>
                  <a:pt x="442314" y="259378"/>
                </a:lnTo>
                <a:lnTo>
                  <a:pt x="480786" y="285468"/>
                </a:lnTo>
                <a:lnTo>
                  <a:pt x="512541" y="317081"/>
                </a:lnTo>
                <a:lnTo>
                  <a:pt x="536528" y="353354"/>
                </a:lnTo>
                <a:lnTo>
                  <a:pt x="551692" y="393425"/>
                </a:lnTo>
                <a:lnTo>
                  <a:pt x="556980" y="436430"/>
                </a:lnTo>
                <a:lnTo>
                  <a:pt x="551692" y="479401"/>
                </a:lnTo>
                <a:lnTo>
                  <a:pt x="536528" y="519446"/>
                </a:lnTo>
                <a:lnTo>
                  <a:pt x="512541" y="555701"/>
                </a:lnTo>
                <a:lnTo>
                  <a:pt x="480786" y="587301"/>
                </a:lnTo>
                <a:lnTo>
                  <a:pt x="442314" y="613384"/>
                </a:lnTo>
                <a:lnTo>
                  <a:pt x="398179" y="633084"/>
                </a:lnTo>
                <a:lnTo>
                  <a:pt x="349434" y="645537"/>
                </a:lnTo>
                <a:lnTo>
                  <a:pt x="297133" y="649880"/>
                </a:lnTo>
                <a:lnTo>
                  <a:pt x="451977" y="649880"/>
                </a:lnTo>
                <a:lnTo>
                  <a:pt x="488492" y="628095"/>
                </a:lnTo>
                <a:lnTo>
                  <a:pt x="524294" y="597882"/>
                </a:lnTo>
                <a:lnTo>
                  <a:pt x="553602" y="562900"/>
                </a:lnTo>
                <a:lnTo>
                  <a:pt x="575575" y="523858"/>
                </a:lnTo>
                <a:lnTo>
                  <a:pt x="589375" y="481465"/>
                </a:lnTo>
                <a:lnTo>
                  <a:pt x="594161" y="436430"/>
                </a:lnTo>
                <a:lnTo>
                  <a:pt x="589375" y="391365"/>
                </a:lnTo>
                <a:lnTo>
                  <a:pt x="575575" y="348948"/>
                </a:lnTo>
                <a:lnTo>
                  <a:pt x="553602" y="309887"/>
                </a:lnTo>
                <a:lnTo>
                  <a:pt x="524294" y="274892"/>
                </a:lnTo>
                <a:lnTo>
                  <a:pt x="488492" y="244670"/>
                </a:lnTo>
                <a:lnTo>
                  <a:pt x="451970" y="222876"/>
                </a:lnTo>
                <a:close/>
              </a:path>
              <a:path w="817245" h="742950">
                <a:moveTo>
                  <a:pt x="628305" y="466175"/>
                </a:moveTo>
                <a:lnTo>
                  <a:pt x="626963" y="475544"/>
                </a:lnTo>
                <a:lnTo>
                  <a:pt x="625189" y="484805"/>
                </a:lnTo>
                <a:lnTo>
                  <a:pt x="623062" y="493968"/>
                </a:lnTo>
                <a:lnTo>
                  <a:pt x="620659" y="503042"/>
                </a:lnTo>
                <a:lnTo>
                  <a:pt x="761214" y="557085"/>
                </a:lnTo>
                <a:lnTo>
                  <a:pt x="743656" y="495710"/>
                </a:lnTo>
                <a:lnTo>
                  <a:pt x="705076" y="495710"/>
                </a:lnTo>
                <a:lnTo>
                  <a:pt x="628305" y="466175"/>
                </a:lnTo>
                <a:close/>
              </a:path>
              <a:path w="817245" h="742950">
                <a:moveTo>
                  <a:pt x="674712" y="37180"/>
                </a:moveTo>
                <a:lnTo>
                  <a:pt x="519799" y="37180"/>
                </a:lnTo>
                <a:lnTo>
                  <a:pt x="572136" y="41524"/>
                </a:lnTo>
                <a:lnTo>
                  <a:pt x="620906" y="53979"/>
                </a:lnTo>
                <a:lnTo>
                  <a:pt x="665060" y="73683"/>
                </a:lnTo>
                <a:lnTo>
                  <a:pt x="703544" y="99773"/>
                </a:lnTo>
                <a:lnTo>
                  <a:pt x="735307" y="131386"/>
                </a:lnTo>
                <a:lnTo>
                  <a:pt x="759297" y="167659"/>
                </a:lnTo>
                <a:lnTo>
                  <a:pt x="774463" y="207730"/>
                </a:lnTo>
                <a:lnTo>
                  <a:pt x="779752" y="250735"/>
                </a:lnTo>
                <a:lnTo>
                  <a:pt x="774664" y="292919"/>
                </a:lnTo>
                <a:lnTo>
                  <a:pt x="759708" y="332913"/>
                </a:lnTo>
                <a:lnTo>
                  <a:pt x="735346" y="369785"/>
                </a:lnTo>
                <a:lnTo>
                  <a:pt x="702038" y="402601"/>
                </a:lnTo>
                <a:lnTo>
                  <a:pt x="694612" y="410634"/>
                </a:lnTo>
                <a:lnTo>
                  <a:pt x="689915" y="420288"/>
                </a:lnTo>
                <a:lnTo>
                  <a:pt x="688164" y="430865"/>
                </a:lnTo>
                <a:lnTo>
                  <a:pt x="689575" y="441667"/>
                </a:lnTo>
                <a:lnTo>
                  <a:pt x="705076" y="495710"/>
                </a:lnTo>
                <a:lnTo>
                  <a:pt x="743656" y="495710"/>
                </a:lnTo>
                <a:lnTo>
                  <a:pt x="725290" y="431508"/>
                </a:lnTo>
                <a:lnTo>
                  <a:pt x="763425" y="393998"/>
                </a:lnTo>
                <a:lnTo>
                  <a:pt x="792281" y="350665"/>
                </a:lnTo>
                <a:lnTo>
                  <a:pt x="810552" y="302561"/>
                </a:lnTo>
                <a:lnTo>
                  <a:pt x="816933" y="250735"/>
                </a:lnTo>
                <a:lnTo>
                  <a:pt x="812146" y="205670"/>
                </a:lnTo>
                <a:lnTo>
                  <a:pt x="798345" y="163253"/>
                </a:lnTo>
                <a:lnTo>
                  <a:pt x="776369" y="124192"/>
                </a:lnTo>
                <a:lnTo>
                  <a:pt x="747057" y="89197"/>
                </a:lnTo>
                <a:lnTo>
                  <a:pt x="711246" y="58975"/>
                </a:lnTo>
                <a:lnTo>
                  <a:pt x="674712" y="37180"/>
                </a:lnTo>
                <a:close/>
              </a:path>
              <a:path w="817245" h="742950">
                <a:moveTo>
                  <a:pt x="519799" y="0"/>
                </a:moveTo>
                <a:lnTo>
                  <a:pt x="468509" y="3730"/>
                </a:lnTo>
                <a:lnTo>
                  <a:pt x="420076" y="14502"/>
                </a:lnTo>
                <a:lnTo>
                  <a:pt x="375244" y="31691"/>
                </a:lnTo>
                <a:lnTo>
                  <a:pt x="334754" y="54669"/>
                </a:lnTo>
                <a:lnTo>
                  <a:pt x="299348" y="82810"/>
                </a:lnTo>
                <a:lnTo>
                  <a:pt x="269767" y="115488"/>
                </a:lnTo>
                <a:lnTo>
                  <a:pt x="246755" y="152075"/>
                </a:lnTo>
                <a:lnTo>
                  <a:pt x="257793" y="150785"/>
                </a:lnTo>
                <a:lnTo>
                  <a:pt x="268920" y="149771"/>
                </a:lnTo>
                <a:lnTo>
                  <a:pt x="280144" y="149070"/>
                </a:lnTo>
                <a:lnTo>
                  <a:pt x="291477" y="148723"/>
                </a:lnTo>
                <a:lnTo>
                  <a:pt x="322754" y="111624"/>
                </a:lnTo>
                <a:lnTo>
                  <a:pt x="362616" y="80775"/>
                </a:lnTo>
                <a:lnTo>
                  <a:pt x="409674" y="57320"/>
                </a:lnTo>
                <a:lnTo>
                  <a:pt x="462532" y="42406"/>
                </a:lnTo>
                <a:lnTo>
                  <a:pt x="519799" y="37180"/>
                </a:lnTo>
                <a:lnTo>
                  <a:pt x="674712" y="37180"/>
                </a:lnTo>
                <a:lnTo>
                  <a:pt x="669776" y="34236"/>
                </a:lnTo>
                <a:lnTo>
                  <a:pt x="623486" y="15688"/>
                </a:lnTo>
                <a:lnTo>
                  <a:pt x="573214" y="4040"/>
                </a:lnTo>
                <a:lnTo>
                  <a:pt x="519799" y="0"/>
                </a:lnTo>
                <a:close/>
              </a:path>
            </a:pathLst>
          </a:custGeom>
          <a:solidFill>
            <a:srgbClr val="F19B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76193" y="3082980"/>
            <a:ext cx="1790064" cy="1788795"/>
          </a:xfrm>
          <a:custGeom>
            <a:avLst/>
            <a:gdLst/>
            <a:ahLst/>
            <a:cxnLst/>
            <a:rect l="l" t="t" r="r" b="b"/>
            <a:pathLst>
              <a:path w="1790065" h="1788795">
                <a:moveTo>
                  <a:pt x="0" y="894227"/>
                </a:moveTo>
                <a:lnTo>
                  <a:pt x="1240" y="846740"/>
                </a:lnTo>
                <a:lnTo>
                  <a:pt x="4919" y="799897"/>
                </a:lnTo>
                <a:lnTo>
                  <a:pt x="10977" y="753762"/>
                </a:lnTo>
                <a:lnTo>
                  <a:pt x="19350" y="708395"/>
                </a:lnTo>
                <a:lnTo>
                  <a:pt x="29977" y="663859"/>
                </a:lnTo>
                <a:lnTo>
                  <a:pt x="42796" y="620215"/>
                </a:lnTo>
                <a:lnTo>
                  <a:pt x="57745" y="577525"/>
                </a:lnTo>
                <a:lnTo>
                  <a:pt x="74763" y="535852"/>
                </a:lnTo>
                <a:lnTo>
                  <a:pt x="93787" y="495256"/>
                </a:lnTo>
                <a:lnTo>
                  <a:pt x="114756" y="455800"/>
                </a:lnTo>
                <a:lnTo>
                  <a:pt x="137608" y="417546"/>
                </a:lnTo>
                <a:lnTo>
                  <a:pt x="162281" y="380555"/>
                </a:lnTo>
                <a:lnTo>
                  <a:pt x="188714" y="344889"/>
                </a:lnTo>
                <a:lnTo>
                  <a:pt x="216843" y="310611"/>
                </a:lnTo>
                <a:lnTo>
                  <a:pt x="246609" y="277781"/>
                </a:lnTo>
                <a:lnTo>
                  <a:pt x="277948" y="246462"/>
                </a:lnTo>
                <a:lnTo>
                  <a:pt x="310800" y="216715"/>
                </a:lnTo>
                <a:lnTo>
                  <a:pt x="345101" y="188603"/>
                </a:lnTo>
                <a:lnTo>
                  <a:pt x="380791" y="162187"/>
                </a:lnTo>
                <a:lnTo>
                  <a:pt x="417808" y="137529"/>
                </a:lnTo>
                <a:lnTo>
                  <a:pt x="456089" y="114691"/>
                </a:lnTo>
                <a:lnTo>
                  <a:pt x="495573" y="93734"/>
                </a:lnTo>
                <a:lnTo>
                  <a:pt x="536198" y="74721"/>
                </a:lnTo>
                <a:lnTo>
                  <a:pt x="577902" y="57713"/>
                </a:lnTo>
                <a:lnTo>
                  <a:pt x="620623" y="42772"/>
                </a:lnTo>
                <a:lnTo>
                  <a:pt x="664301" y="29960"/>
                </a:lnTo>
                <a:lnTo>
                  <a:pt x="708871" y="19339"/>
                </a:lnTo>
                <a:lnTo>
                  <a:pt x="754274" y="10971"/>
                </a:lnTo>
                <a:lnTo>
                  <a:pt x="800447" y="4917"/>
                </a:lnTo>
                <a:lnTo>
                  <a:pt x="847328" y="1239"/>
                </a:lnTo>
                <a:lnTo>
                  <a:pt x="894856" y="0"/>
                </a:lnTo>
                <a:lnTo>
                  <a:pt x="942383" y="1239"/>
                </a:lnTo>
                <a:lnTo>
                  <a:pt x="989264" y="4917"/>
                </a:lnTo>
                <a:lnTo>
                  <a:pt x="1035437" y="10971"/>
                </a:lnTo>
                <a:lnTo>
                  <a:pt x="1080840" y="19339"/>
                </a:lnTo>
                <a:lnTo>
                  <a:pt x="1125411" y="29960"/>
                </a:lnTo>
                <a:lnTo>
                  <a:pt x="1169088" y="42772"/>
                </a:lnTo>
                <a:lnTo>
                  <a:pt x="1211809" y="57713"/>
                </a:lnTo>
                <a:lnTo>
                  <a:pt x="1253514" y="74721"/>
                </a:lnTo>
                <a:lnTo>
                  <a:pt x="1294139" y="93734"/>
                </a:lnTo>
                <a:lnTo>
                  <a:pt x="1333623" y="114691"/>
                </a:lnTo>
                <a:lnTo>
                  <a:pt x="1371904" y="137529"/>
                </a:lnTo>
                <a:lnTo>
                  <a:pt x="1408920" y="162187"/>
                </a:lnTo>
                <a:lnTo>
                  <a:pt x="1444610" y="188603"/>
                </a:lnTo>
                <a:lnTo>
                  <a:pt x="1478912" y="216715"/>
                </a:lnTo>
                <a:lnTo>
                  <a:pt x="1511763" y="246462"/>
                </a:lnTo>
                <a:lnTo>
                  <a:pt x="1543102" y="277781"/>
                </a:lnTo>
                <a:lnTo>
                  <a:pt x="1572868" y="310611"/>
                </a:lnTo>
                <a:lnTo>
                  <a:pt x="1600998" y="344889"/>
                </a:lnTo>
                <a:lnTo>
                  <a:pt x="1627430" y="380555"/>
                </a:lnTo>
                <a:lnTo>
                  <a:pt x="1652103" y="417546"/>
                </a:lnTo>
                <a:lnTo>
                  <a:pt x="1674955" y="455800"/>
                </a:lnTo>
                <a:lnTo>
                  <a:pt x="1695924" y="495256"/>
                </a:lnTo>
                <a:lnTo>
                  <a:pt x="1714949" y="535852"/>
                </a:lnTo>
                <a:lnTo>
                  <a:pt x="1731966" y="577525"/>
                </a:lnTo>
                <a:lnTo>
                  <a:pt x="1746916" y="620215"/>
                </a:lnTo>
                <a:lnTo>
                  <a:pt x="1759735" y="663859"/>
                </a:lnTo>
                <a:lnTo>
                  <a:pt x="1770362" y="708395"/>
                </a:lnTo>
                <a:lnTo>
                  <a:pt x="1778735" y="753762"/>
                </a:lnTo>
                <a:lnTo>
                  <a:pt x="1784792" y="799897"/>
                </a:lnTo>
                <a:lnTo>
                  <a:pt x="1788472" y="846740"/>
                </a:lnTo>
                <a:lnTo>
                  <a:pt x="1789712" y="894227"/>
                </a:lnTo>
                <a:lnTo>
                  <a:pt x="1788472" y="941715"/>
                </a:lnTo>
                <a:lnTo>
                  <a:pt x="1784792" y="988557"/>
                </a:lnTo>
                <a:lnTo>
                  <a:pt x="1778735" y="1034693"/>
                </a:lnTo>
                <a:lnTo>
                  <a:pt x="1770362" y="1080060"/>
                </a:lnTo>
                <a:lnTo>
                  <a:pt x="1759735" y="1124596"/>
                </a:lnTo>
                <a:lnTo>
                  <a:pt x="1746916" y="1168240"/>
                </a:lnTo>
                <a:lnTo>
                  <a:pt x="1731966" y="1210929"/>
                </a:lnTo>
                <a:lnTo>
                  <a:pt x="1714949" y="1252603"/>
                </a:lnTo>
                <a:lnTo>
                  <a:pt x="1695924" y="1293198"/>
                </a:lnTo>
                <a:lnTo>
                  <a:pt x="1674955" y="1332654"/>
                </a:lnTo>
                <a:lnTo>
                  <a:pt x="1652103" y="1370908"/>
                </a:lnTo>
                <a:lnTo>
                  <a:pt x="1627430" y="1407899"/>
                </a:lnTo>
                <a:lnTo>
                  <a:pt x="1600998" y="1443565"/>
                </a:lnTo>
                <a:lnTo>
                  <a:pt x="1572868" y="1477844"/>
                </a:lnTo>
                <a:lnTo>
                  <a:pt x="1543102" y="1510674"/>
                </a:lnTo>
                <a:lnTo>
                  <a:pt x="1511763" y="1541993"/>
                </a:lnTo>
                <a:lnTo>
                  <a:pt x="1478912" y="1571739"/>
                </a:lnTo>
                <a:lnTo>
                  <a:pt x="1444610" y="1599851"/>
                </a:lnTo>
                <a:lnTo>
                  <a:pt x="1408920" y="1626268"/>
                </a:lnTo>
                <a:lnTo>
                  <a:pt x="1371904" y="1650926"/>
                </a:lnTo>
                <a:lnTo>
                  <a:pt x="1333623" y="1673764"/>
                </a:lnTo>
                <a:lnTo>
                  <a:pt x="1294139" y="1694721"/>
                </a:lnTo>
                <a:lnTo>
                  <a:pt x="1253514" y="1713734"/>
                </a:lnTo>
                <a:lnTo>
                  <a:pt x="1211809" y="1730742"/>
                </a:lnTo>
                <a:lnTo>
                  <a:pt x="1169088" y="1745682"/>
                </a:lnTo>
                <a:lnTo>
                  <a:pt x="1125411" y="1758494"/>
                </a:lnTo>
                <a:lnTo>
                  <a:pt x="1080840" y="1769115"/>
                </a:lnTo>
                <a:lnTo>
                  <a:pt x="1035437" y="1777484"/>
                </a:lnTo>
                <a:lnTo>
                  <a:pt x="989264" y="1783538"/>
                </a:lnTo>
                <a:lnTo>
                  <a:pt x="942383" y="1787215"/>
                </a:lnTo>
                <a:lnTo>
                  <a:pt x="894856" y="1788455"/>
                </a:lnTo>
                <a:lnTo>
                  <a:pt x="847328" y="1787215"/>
                </a:lnTo>
                <a:lnTo>
                  <a:pt x="800447" y="1783538"/>
                </a:lnTo>
                <a:lnTo>
                  <a:pt x="754274" y="1777484"/>
                </a:lnTo>
                <a:lnTo>
                  <a:pt x="708871" y="1769115"/>
                </a:lnTo>
                <a:lnTo>
                  <a:pt x="664301" y="1758494"/>
                </a:lnTo>
                <a:lnTo>
                  <a:pt x="620623" y="1745682"/>
                </a:lnTo>
                <a:lnTo>
                  <a:pt x="577902" y="1730742"/>
                </a:lnTo>
                <a:lnTo>
                  <a:pt x="536198" y="1713734"/>
                </a:lnTo>
                <a:lnTo>
                  <a:pt x="495573" y="1694721"/>
                </a:lnTo>
                <a:lnTo>
                  <a:pt x="456089" y="1673764"/>
                </a:lnTo>
                <a:lnTo>
                  <a:pt x="417808" y="1650926"/>
                </a:lnTo>
                <a:lnTo>
                  <a:pt x="380791" y="1626268"/>
                </a:lnTo>
                <a:lnTo>
                  <a:pt x="345101" y="1599851"/>
                </a:lnTo>
                <a:lnTo>
                  <a:pt x="310800" y="1571739"/>
                </a:lnTo>
                <a:lnTo>
                  <a:pt x="277948" y="1541993"/>
                </a:lnTo>
                <a:lnTo>
                  <a:pt x="246609" y="1510674"/>
                </a:lnTo>
                <a:lnTo>
                  <a:pt x="216843" y="1477844"/>
                </a:lnTo>
                <a:lnTo>
                  <a:pt x="188714" y="1443565"/>
                </a:lnTo>
                <a:lnTo>
                  <a:pt x="162281" y="1407899"/>
                </a:lnTo>
                <a:lnTo>
                  <a:pt x="137608" y="1370908"/>
                </a:lnTo>
                <a:lnTo>
                  <a:pt x="114756" y="1332654"/>
                </a:lnTo>
                <a:lnTo>
                  <a:pt x="93787" y="1293198"/>
                </a:lnTo>
                <a:lnTo>
                  <a:pt x="74763" y="1252603"/>
                </a:lnTo>
                <a:lnTo>
                  <a:pt x="57745" y="1210929"/>
                </a:lnTo>
                <a:lnTo>
                  <a:pt x="42796" y="1168240"/>
                </a:lnTo>
                <a:lnTo>
                  <a:pt x="29977" y="1124596"/>
                </a:lnTo>
                <a:lnTo>
                  <a:pt x="19350" y="1080060"/>
                </a:lnTo>
                <a:lnTo>
                  <a:pt x="10977" y="1034693"/>
                </a:lnTo>
                <a:lnTo>
                  <a:pt x="4919" y="988557"/>
                </a:lnTo>
                <a:lnTo>
                  <a:pt x="1240" y="941715"/>
                </a:lnTo>
                <a:lnTo>
                  <a:pt x="0" y="894227"/>
                </a:lnTo>
                <a:close/>
              </a:path>
            </a:pathLst>
          </a:custGeom>
          <a:ln w="10054">
            <a:solidFill>
              <a:srgbClr val="F19B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196645" y="3638494"/>
            <a:ext cx="817244" cy="818515"/>
          </a:xfrm>
          <a:custGeom>
            <a:avLst/>
            <a:gdLst/>
            <a:ahLst/>
            <a:cxnLst/>
            <a:rect l="l" t="t" r="r" b="b"/>
            <a:pathLst>
              <a:path w="817244" h="818514">
                <a:moveTo>
                  <a:pt x="482109" y="804784"/>
                </a:moveTo>
                <a:lnTo>
                  <a:pt x="446590" y="804784"/>
                </a:lnTo>
                <a:lnTo>
                  <a:pt x="448894" y="812429"/>
                </a:lnTo>
                <a:lnTo>
                  <a:pt x="455702" y="818190"/>
                </a:lnTo>
                <a:lnTo>
                  <a:pt x="471517" y="818190"/>
                </a:lnTo>
                <a:lnTo>
                  <a:pt x="477801" y="813791"/>
                </a:lnTo>
                <a:lnTo>
                  <a:pt x="480838" y="807507"/>
                </a:lnTo>
                <a:lnTo>
                  <a:pt x="480978" y="807507"/>
                </a:lnTo>
                <a:lnTo>
                  <a:pt x="481152" y="806983"/>
                </a:lnTo>
                <a:lnTo>
                  <a:pt x="481257" y="806773"/>
                </a:lnTo>
                <a:lnTo>
                  <a:pt x="482109" y="804784"/>
                </a:lnTo>
                <a:close/>
              </a:path>
              <a:path w="817244" h="818514">
                <a:moveTo>
                  <a:pt x="480978" y="807507"/>
                </a:moveTo>
                <a:lnTo>
                  <a:pt x="480838" y="807507"/>
                </a:lnTo>
                <a:lnTo>
                  <a:pt x="480978" y="807507"/>
                </a:lnTo>
                <a:close/>
              </a:path>
              <a:path w="817244" h="818514">
                <a:moveTo>
                  <a:pt x="790330" y="1780"/>
                </a:moveTo>
                <a:lnTo>
                  <a:pt x="11416" y="336199"/>
                </a:lnTo>
                <a:lnTo>
                  <a:pt x="11206" y="336304"/>
                </a:lnTo>
                <a:lnTo>
                  <a:pt x="10578" y="336513"/>
                </a:lnTo>
                <a:lnTo>
                  <a:pt x="4398" y="339655"/>
                </a:lnTo>
                <a:lnTo>
                  <a:pt x="0" y="345939"/>
                </a:lnTo>
                <a:lnTo>
                  <a:pt x="0" y="361754"/>
                </a:lnTo>
                <a:lnTo>
                  <a:pt x="5760" y="368562"/>
                </a:lnTo>
                <a:lnTo>
                  <a:pt x="13406" y="370866"/>
                </a:lnTo>
                <a:lnTo>
                  <a:pt x="13301" y="371180"/>
                </a:lnTo>
                <a:lnTo>
                  <a:pt x="320070" y="497700"/>
                </a:lnTo>
                <a:lnTo>
                  <a:pt x="446275" y="804888"/>
                </a:lnTo>
                <a:lnTo>
                  <a:pt x="446590" y="804784"/>
                </a:lnTo>
                <a:lnTo>
                  <a:pt x="482109" y="804784"/>
                </a:lnTo>
                <a:lnTo>
                  <a:pt x="504790" y="751788"/>
                </a:lnTo>
                <a:lnTo>
                  <a:pt x="464499" y="751788"/>
                </a:lnTo>
                <a:lnTo>
                  <a:pt x="355994" y="487960"/>
                </a:lnTo>
                <a:lnTo>
                  <a:pt x="382247" y="461672"/>
                </a:lnTo>
                <a:lnTo>
                  <a:pt x="329810" y="461672"/>
                </a:lnTo>
                <a:lnTo>
                  <a:pt x="66402" y="353061"/>
                </a:lnTo>
                <a:lnTo>
                  <a:pt x="717120" y="73628"/>
                </a:lnTo>
                <a:lnTo>
                  <a:pt x="795026" y="73628"/>
                </a:lnTo>
                <a:lnTo>
                  <a:pt x="815152" y="26602"/>
                </a:lnTo>
                <a:lnTo>
                  <a:pt x="814943" y="26497"/>
                </a:lnTo>
                <a:lnTo>
                  <a:pt x="816095" y="24089"/>
                </a:lnTo>
                <a:lnTo>
                  <a:pt x="816933" y="21470"/>
                </a:lnTo>
                <a:lnTo>
                  <a:pt x="816933" y="18642"/>
                </a:lnTo>
                <a:lnTo>
                  <a:pt x="815480" y="11399"/>
                </a:lnTo>
                <a:lnTo>
                  <a:pt x="811513" y="5472"/>
                </a:lnTo>
                <a:lnTo>
                  <a:pt x="806387" y="1989"/>
                </a:lnTo>
                <a:lnTo>
                  <a:pt x="790435" y="1989"/>
                </a:lnTo>
                <a:lnTo>
                  <a:pt x="790330" y="1780"/>
                </a:lnTo>
                <a:close/>
              </a:path>
              <a:path w="817244" h="818514">
                <a:moveTo>
                  <a:pt x="783731" y="100021"/>
                </a:moveTo>
                <a:lnTo>
                  <a:pt x="743409" y="100021"/>
                </a:lnTo>
                <a:lnTo>
                  <a:pt x="464499" y="751788"/>
                </a:lnTo>
                <a:lnTo>
                  <a:pt x="504790" y="751788"/>
                </a:lnTo>
                <a:lnTo>
                  <a:pt x="783731" y="100021"/>
                </a:lnTo>
                <a:close/>
              </a:path>
              <a:path w="817244" h="818514">
                <a:moveTo>
                  <a:pt x="278490" y="520637"/>
                </a:moveTo>
                <a:lnTo>
                  <a:pt x="273358" y="520637"/>
                </a:lnTo>
                <a:lnTo>
                  <a:pt x="268750" y="522732"/>
                </a:lnTo>
                <a:lnTo>
                  <a:pt x="76351" y="715445"/>
                </a:lnTo>
                <a:lnTo>
                  <a:pt x="74257" y="720158"/>
                </a:lnTo>
                <a:lnTo>
                  <a:pt x="74257" y="725185"/>
                </a:lnTo>
                <a:lnTo>
                  <a:pt x="75726" y="732428"/>
                </a:lnTo>
                <a:lnTo>
                  <a:pt x="79729" y="738355"/>
                </a:lnTo>
                <a:lnTo>
                  <a:pt x="85656" y="742358"/>
                </a:lnTo>
                <a:lnTo>
                  <a:pt x="92899" y="743828"/>
                </a:lnTo>
                <a:lnTo>
                  <a:pt x="97927" y="743828"/>
                </a:lnTo>
                <a:lnTo>
                  <a:pt x="102640" y="741733"/>
                </a:lnTo>
                <a:lnTo>
                  <a:pt x="295038" y="549021"/>
                </a:lnTo>
                <a:lnTo>
                  <a:pt x="297133" y="544412"/>
                </a:lnTo>
                <a:lnTo>
                  <a:pt x="297133" y="539280"/>
                </a:lnTo>
                <a:lnTo>
                  <a:pt x="295663" y="532037"/>
                </a:lnTo>
                <a:lnTo>
                  <a:pt x="291660" y="526110"/>
                </a:lnTo>
                <a:lnTo>
                  <a:pt x="285733" y="522107"/>
                </a:lnTo>
                <a:lnTo>
                  <a:pt x="278490" y="520637"/>
                </a:lnTo>
                <a:close/>
              </a:path>
              <a:path w="817244" h="818514">
                <a:moveTo>
                  <a:pt x="297133" y="613642"/>
                </a:moveTo>
                <a:lnTo>
                  <a:pt x="291896" y="613642"/>
                </a:lnTo>
                <a:lnTo>
                  <a:pt x="287288" y="615737"/>
                </a:lnTo>
                <a:lnTo>
                  <a:pt x="224866" y="678264"/>
                </a:lnTo>
                <a:lnTo>
                  <a:pt x="222771" y="682872"/>
                </a:lnTo>
                <a:lnTo>
                  <a:pt x="222771" y="688004"/>
                </a:lnTo>
                <a:lnTo>
                  <a:pt x="224240" y="695247"/>
                </a:lnTo>
                <a:lnTo>
                  <a:pt x="228243" y="701174"/>
                </a:lnTo>
                <a:lnTo>
                  <a:pt x="234171" y="705177"/>
                </a:lnTo>
                <a:lnTo>
                  <a:pt x="241414" y="706647"/>
                </a:lnTo>
                <a:lnTo>
                  <a:pt x="246441" y="706647"/>
                </a:lnTo>
                <a:lnTo>
                  <a:pt x="251154" y="704552"/>
                </a:lnTo>
                <a:lnTo>
                  <a:pt x="313576" y="642025"/>
                </a:lnTo>
                <a:lnTo>
                  <a:pt x="315566" y="637417"/>
                </a:lnTo>
                <a:lnTo>
                  <a:pt x="315566" y="632285"/>
                </a:lnTo>
                <a:lnTo>
                  <a:pt x="314115" y="625042"/>
                </a:lnTo>
                <a:lnTo>
                  <a:pt x="310159" y="619114"/>
                </a:lnTo>
                <a:lnTo>
                  <a:pt x="304299" y="615112"/>
                </a:lnTo>
                <a:lnTo>
                  <a:pt x="297133" y="613642"/>
                </a:lnTo>
                <a:close/>
              </a:path>
              <a:path w="817244" h="818514">
                <a:moveTo>
                  <a:pt x="185695" y="502099"/>
                </a:moveTo>
                <a:lnTo>
                  <a:pt x="180563" y="502099"/>
                </a:lnTo>
                <a:lnTo>
                  <a:pt x="175954" y="504194"/>
                </a:lnTo>
                <a:lnTo>
                  <a:pt x="172498" y="507545"/>
                </a:lnTo>
                <a:lnTo>
                  <a:pt x="153935" y="526110"/>
                </a:lnTo>
                <a:lnTo>
                  <a:pt x="150608" y="529540"/>
                </a:lnTo>
                <a:lnTo>
                  <a:pt x="148514" y="534148"/>
                </a:lnTo>
                <a:lnTo>
                  <a:pt x="148514" y="539280"/>
                </a:lnTo>
                <a:lnTo>
                  <a:pt x="149982" y="546507"/>
                </a:lnTo>
                <a:lnTo>
                  <a:pt x="153973" y="552398"/>
                </a:lnTo>
                <a:lnTo>
                  <a:pt x="159869" y="556365"/>
                </a:lnTo>
                <a:lnTo>
                  <a:pt x="167052" y="557818"/>
                </a:lnTo>
                <a:lnTo>
                  <a:pt x="172184" y="557818"/>
                </a:lnTo>
                <a:lnTo>
                  <a:pt x="176897" y="555828"/>
                </a:lnTo>
                <a:lnTo>
                  <a:pt x="180248" y="552372"/>
                </a:lnTo>
                <a:lnTo>
                  <a:pt x="202138" y="530482"/>
                </a:lnTo>
                <a:lnTo>
                  <a:pt x="204233" y="525769"/>
                </a:lnTo>
                <a:lnTo>
                  <a:pt x="204233" y="520637"/>
                </a:lnTo>
                <a:lnTo>
                  <a:pt x="202780" y="513411"/>
                </a:lnTo>
                <a:lnTo>
                  <a:pt x="198813" y="507519"/>
                </a:lnTo>
                <a:lnTo>
                  <a:pt x="192921" y="503552"/>
                </a:lnTo>
                <a:lnTo>
                  <a:pt x="185695" y="502099"/>
                </a:lnTo>
                <a:close/>
              </a:path>
              <a:path w="817244" h="818514">
                <a:moveTo>
                  <a:pt x="795026" y="73628"/>
                </a:moveTo>
                <a:lnTo>
                  <a:pt x="717120" y="73628"/>
                </a:lnTo>
                <a:lnTo>
                  <a:pt x="329810" y="461672"/>
                </a:lnTo>
                <a:lnTo>
                  <a:pt x="382247" y="461672"/>
                </a:lnTo>
                <a:lnTo>
                  <a:pt x="743409" y="100021"/>
                </a:lnTo>
                <a:lnTo>
                  <a:pt x="783731" y="100021"/>
                </a:lnTo>
                <a:lnTo>
                  <a:pt x="795026" y="73628"/>
                </a:lnTo>
                <a:close/>
              </a:path>
              <a:path w="817244" h="818514">
                <a:moveTo>
                  <a:pt x="798395" y="0"/>
                </a:moveTo>
                <a:lnTo>
                  <a:pt x="795567" y="0"/>
                </a:lnTo>
                <a:lnTo>
                  <a:pt x="792844" y="733"/>
                </a:lnTo>
                <a:lnTo>
                  <a:pt x="790435" y="1989"/>
                </a:lnTo>
                <a:lnTo>
                  <a:pt x="806387" y="1989"/>
                </a:lnTo>
                <a:lnTo>
                  <a:pt x="805621" y="1469"/>
                </a:lnTo>
                <a:lnTo>
                  <a:pt x="798395" y="0"/>
                </a:lnTo>
                <a:close/>
              </a:path>
            </a:pathLst>
          </a:custGeom>
          <a:solidFill>
            <a:srgbClr val="BC3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707741" y="3082980"/>
            <a:ext cx="1790064" cy="1788795"/>
          </a:xfrm>
          <a:custGeom>
            <a:avLst/>
            <a:gdLst/>
            <a:ahLst/>
            <a:cxnLst/>
            <a:rect l="l" t="t" r="r" b="b"/>
            <a:pathLst>
              <a:path w="1790065" h="1788795">
                <a:moveTo>
                  <a:pt x="0" y="894227"/>
                </a:moveTo>
                <a:lnTo>
                  <a:pt x="1240" y="846740"/>
                </a:lnTo>
                <a:lnTo>
                  <a:pt x="4919" y="799897"/>
                </a:lnTo>
                <a:lnTo>
                  <a:pt x="10977" y="753762"/>
                </a:lnTo>
                <a:lnTo>
                  <a:pt x="19350" y="708395"/>
                </a:lnTo>
                <a:lnTo>
                  <a:pt x="29977" y="663859"/>
                </a:lnTo>
                <a:lnTo>
                  <a:pt x="42796" y="620215"/>
                </a:lnTo>
                <a:lnTo>
                  <a:pt x="57745" y="577525"/>
                </a:lnTo>
                <a:lnTo>
                  <a:pt x="74763" y="535852"/>
                </a:lnTo>
                <a:lnTo>
                  <a:pt x="93787" y="495256"/>
                </a:lnTo>
                <a:lnTo>
                  <a:pt x="114756" y="455800"/>
                </a:lnTo>
                <a:lnTo>
                  <a:pt x="137608" y="417546"/>
                </a:lnTo>
                <a:lnTo>
                  <a:pt x="162281" y="380555"/>
                </a:lnTo>
                <a:lnTo>
                  <a:pt x="188714" y="344889"/>
                </a:lnTo>
                <a:lnTo>
                  <a:pt x="216843" y="310611"/>
                </a:lnTo>
                <a:lnTo>
                  <a:pt x="246609" y="277781"/>
                </a:lnTo>
                <a:lnTo>
                  <a:pt x="277948" y="246462"/>
                </a:lnTo>
                <a:lnTo>
                  <a:pt x="310800" y="216715"/>
                </a:lnTo>
                <a:lnTo>
                  <a:pt x="345101" y="188603"/>
                </a:lnTo>
                <a:lnTo>
                  <a:pt x="380791" y="162187"/>
                </a:lnTo>
                <a:lnTo>
                  <a:pt x="417808" y="137529"/>
                </a:lnTo>
                <a:lnTo>
                  <a:pt x="456089" y="114691"/>
                </a:lnTo>
                <a:lnTo>
                  <a:pt x="495573" y="93734"/>
                </a:lnTo>
                <a:lnTo>
                  <a:pt x="536198" y="74721"/>
                </a:lnTo>
                <a:lnTo>
                  <a:pt x="577902" y="57713"/>
                </a:lnTo>
                <a:lnTo>
                  <a:pt x="620623" y="42772"/>
                </a:lnTo>
                <a:lnTo>
                  <a:pt x="664301" y="29960"/>
                </a:lnTo>
                <a:lnTo>
                  <a:pt x="708871" y="19339"/>
                </a:lnTo>
                <a:lnTo>
                  <a:pt x="754274" y="10971"/>
                </a:lnTo>
                <a:lnTo>
                  <a:pt x="800447" y="4917"/>
                </a:lnTo>
                <a:lnTo>
                  <a:pt x="847328" y="1239"/>
                </a:lnTo>
                <a:lnTo>
                  <a:pt x="894856" y="0"/>
                </a:lnTo>
                <a:lnTo>
                  <a:pt x="942383" y="1239"/>
                </a:lnTo>
                <a:lnTo>
                  <a:pt x="989264" y="4917"/>
                </a:lnTo>
                <a:lnTo>
                  <a:pt x="1035437" y="10971"/>
                </a:lnTo>
                <a:lnTo>
                  <a:pt x="1080840" y="19339"/>
                </a:lnTo>
                <a:lnTo>
                  <a:pt x="1125411" y="29960"/>
                </a:lnTo>
                <a:lnTo>
                  <a:pt x="1169088" y="42772"/>
                </a:lnTo>
                <a:lnTo>
                  <a:pt x="1211809" y="57713"/>
                </a:lnTo>
                <a:lnTo>
                  <a:pt x="1253514" y="74721"/>
                </a:lnTo>
                <a:lnTo>
                  <a:pt x="1294139" y="93734"/>
                </a:lnTo>
                <a:lnTo>
                  <a:pt x="1333623" y="114691"/>
                </a:lnTo>
                <a:lnTo>
                  <a:pt x="1371904" y="137529"/>
                </a:lnTo>
                <a:lnTo>
                  <a:pt x="1408920" y="162187"/>
                </a:lnTo>
                <a:lnTo>
                  <a:pt x="1444610" y="188603"/>
                </a:lnTo>
                <a:lnTo>
                  <a:pt x="1478912" y="216715"/>
                </a:lnTo>
                <a:lnTo>
                  <a:pt x="1511763" y="246462"/>
                </a:lnTo>
                <a:lnTo>
                  <a:pt x="1543102" y="277781"/>
                </a:lnTo>
                <a:lnTo>
                  <a:pt x="1572868" y="310611"/>
                </a:lnTo>
                <a:lnTo>
                  <a:pt x="1600998" y="344889"/>
                </a:lnTo>
                <a:lnTo>
                  <a:pt x="1627430" y="380555"/>
                </a:lnTo>
                <a:lnTo>
                  <a:pt x="1652103" y="417546"/>
                </a:lnTo>
                <a:lnTo>
                  <a:pt x="1674955" y="455800"/>
                </a:lnTo>
                <a:lnTo>
                  <a:pt x="1695924" y="495256"/>
                </a:lnTo>
                <a:lnTo>
                  <a:pt x="1714949" y="535852"/>
                </a:lnTo>
                <a:lnTo>
                  <a:pt x="1731966" y="577525"/>
                </a:lnTo>
                <a:lnTo>
                  <a:pt x="1746916" y="620215"/>
                </a:lnTo>
                <a:lnTo>
                  <a:pt x="1759735" y="663859"/>
                </a:lnTo>
                <a:lnTo>
                  <a:pt x="1770362" y="708395"/>
                </a:lnTo>
                <a:lnTo>
                  <a:pt x="1778735" y="753762"/>
                </a:lnTo>
                <a:lnTo>
                  <a:pt x="1784792" y="799897"/>
                </a:lnTo>
                <a:lnTo>
                  <a:pt x="1788472" y="846740"/>
                </a:lnTo>
                <a:lnTo>
                  <a:pt x="1789712" y="894227"/>
                </a:lnTo>
                <a:lnTo>
                  <a:pt x="1788472" y="941715"/>
                </a:lnTo>
                <a:lnTo>
                  <a:pt x="1784792" y="988557"/>
                </a:lnTo>
                <a:lnTo>
                  <a:pt x="1778735" y="1034693"/>
                </a:lnTo>
                <a:lnTo>
                  <a:pt x="1770362" y="1080060"/>
                </a:lnTo>
                <a:lnTo>
                  <a:pt x="1759735" y="1124596"/>
                </a:lnTo>
                <a:lnTo>
                  <a:pt x="1746916" y="1168240"/>
                </a:lnTo>
                <a:lnTo>
                  <a:pt x="1731966" y="1210929"/>
                </a:lnTo>
                <a:lnTo>
                  <a:pt x="1714949" y="1252603"/>
                </a:lnTo>
                <a:lnTo>
                  <a:pt x="1695924" y="1293198"/>
                </a:lnTo>
                <a:lnTo>
                  <a:pt x="1674955" y="1332654"/>
                </a:lnTo>
                <a:lnTo>
                  <a:pt x="1652103" y="1370908"/>
                </a:lnTo>
                <a:lnTo>
                  <a:pt x="1627430" y="1407899"/>
                </a:lnTo>
                <a:lnTo>
                  <a:pt x="1600998" y="1443565"/>
                </a:lnTo>
                <a:lnTo>
                  <a:pt x="1572868" y="1477844"/>
                </a:lnTo>
                <a:lnTo>
                  <a:pt x="1543102" y="1510674"/>
                </a:lnTo>
                <a:lnTo>
                  <a:pt x="1511763" y="1541993"/>
                </a:lnTo>
                <a:lnTo>
                  <a:pt x="1478912" y="1571739"/>
                </a:lnTo>
                <a:lnTo>
                  <a:pt x="1444610" y="1599851"/>
                </a:lnTo>
                <a:lnTo>
                  <a:pt x="1408920" y="1626268"/>
                </a:lnTo>
                <a:lnTo>
                  <a:pt x="1371904" y="1650926"/>
                </a:lnTo>
                <a:lnTo>
                  <a:pt x="1333623" y="1673764"/>
                </a:lnTo>
                <a:lnTo>
                  <a:pt x="1294139" y="1694721"/>
                </a:lnTo>
                <a:lnTo>
                  <a:pt x="1253514" y="1713734"/>
                </a:lnTo>
                <a:lnTo>
                  <a:pt x="1211809" y="1730742"/>
                </a:lnTo>
                <a:lnTo>
                  <a:pt x="1169088" y="1745682"/>
                </a:lnTo>
                <a:lnTo>
                  <a:pt x="1125411" y="1758494"/>
                </a:lnTo>
                <a:lnTo>
                  <a:pt x="1080840" y="1769115"/>
                </a:lnTo>
                <a:lnTo>
                  <a:pt x="1035437" y="1777484"/>
                </a:lnTo>
                <a:lnTo>
                  <a:pt x="989264" y="1783538"/>
                </a:lnTo>
                <a:lnTo>
                  <a:pt x="942383" y="1787215"/>
                </a:lnTo>
                <a:lnTo>
                  <a:pt x="894856" y="1788455"/>
                </a:lnTo>
                <a:lnTo>
                  <a:pt x="847328" y="1787215"/>
                </a:lnTo>
                <a:lnTo>
                  <a:pt x="800447" y="1783538"/>
                </a:lnTo>
                <a:lnTo>
                  <a:pt x="754274" y="1777484"/>
                </a:lnTo>
                <a:lnTo>
                  <a:pt x="708871" y="1769115"/>
                </a:lnTo>
                <a:lnTo>
                  <a:pt x="664301" y="1758494"/>
                </a:lnTo>
                <a:lnTo>
                  <a:pt x="620623" y="1745682"/>
                </a:lnTo>
                <a:lnTo>
                  <a:pt x="577902" y="1730742"/>
                </a:lnTo>
                <a:lnTo>
                  <a:pt x="536198" y="1713734"/>
                </a:lnTo>
                <a:lnTo>
                  <a:pt x="495573" y="1694721"/>
                </a:lnTo>
                <a:lnTo>
                  <a:pt x="456089" y="1673764"/>
                </a:lnTo>
                <a:lnTo>
                  <a:pt x="417808" y="1650926"/>
                </a:lnTo>
                <a:lnTo>
                  <a:pt x="380791" y="1626268"/>
                </a:lnTo>
                <a:lnTo>
                  <a:pt x="345101" y="1599851"/>
                </a:lnTo>
                <a:lnTo>
                  <a:pt x="310800" y="1571739"/>
                </a:lnTo>
                <a:lnTo>
                  <a:pt x="277948" y="1541993"/>
                </a:lnTo>
                <a:lnTo>
                  <a:pt x="246609" y="1510674"/>
                </a:lnTo>
                <a:lnTo>
                  <a:pt x="216843" y="1477844"/>
                </a:lnTo>
                <a:lnTo>
                  <a:pt x="188714" y="1443565"/>
                </a:lnTo>
                <a:lnTo>
                  <a:pt x="162281" y="1407899"/>
                </a:lnTo>
                <a:lnTo>
                  <a:pt x="137608" y="1370908"/>
                </a:lnTo>
                <a:lnTo>
                  <a:pt x="114756" y="1332654"/>
                </a:lnTo>
                <a:lnTo>
                  <a:pt x="93787" y="1293198"/>
                </a:lnTo>
                <a:lnTo>
                  <a:pt x="74763" y="1252603"/>
                </a:lnTo>
                <a:lnTo>
                  <a:pt x="57745" y="1210929"/>
                </a:lnTo>
                <a:lnTo>
                  <a:pt x="42796" y="1168240"/>
                </a:lnTo>
                <a:lnTo>
                  <a:pt x="29977" y="1124596"/>
                </a:lnTo>
                <a:lnTo>
                  <a:pt x="19350" y="1080060"/>
                </a:lnTo>
                <a:lnTo>
                  <a:pt x="10977" y="1034693"/>
                </a:lnTo>
                <a:lnTo>
                  <a:pt x="4919" y="988557"/>
                </a:lnTo>
                <a:lnTo>
                  <a:pt x="1240" y="941715"/>
                </a:lnTo>
                <a:lnTo>
                  <a:pt x="0" y="894227"/>
                </a:lnTo>
                <a:close/>
              </a:path>
            </a:pathLst>
          </a:custGeom>
          <a:ln w="10054">
            <a:solidFill>
              <a:srgbClr val="BC39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14400" y="3542976"/>
            <a:ext cx="817244" cy="817244"/>
          </a:xfrm>
          <a:custGeom>
            <a:avLst/>
            <a:gdLst/>
            <a:ahLst/>
            <a:cxnLst/>
            <a:rect l="l" t="t" r="r" b="b"/>
            <a:pathLst>
              <a:path w="817245" h="817245">
                <a:moveTo>
                  <a:pt x="148514" y="341855"/>
                </a:moveTo>
                <a:lnTo>
                  <a:pt x="111333" y="341855"/>
                </a:lnTo>
                <a:lnTo>
                  <a:pt x="111333" y="798395"/>
                </a:lnTo>
                <a:lnTo>
                  <a:pt x="112802" y="805621"/>
                </a:lnTo>
                <a:lnTo>
                  <a:pt x="116805" y="811513"/>
                </a:lnTo>
                <a:lnTo>
                  <a:pt x="122733" y="815480"/>
                </a:lnTo>
                <a:lnTo>
                  <a:pt x="129976" y="816933"/>
                </a:lnTo>
                <a:lnTo>
                  <a:pt x="686957" y="816933"/>
                </a:lnTo>
                <a:lnTo>
                  <a:pt x="694200" y="815480"/>
                </a:lnTo>
                <a:lnTo>
                  <a:pt x="700127" y="811513"/>
                </a:lnTo>
                <a:lnTo>
                  <a:pt x="704130" y="805621"/>
                </a:lnTo>
                <a:lnTo>
                  <a:pt x="705599" y="798395"/>
                </a:lnTo>
                <a:lnTo>
                  <a:pt x="705599" y="779752"/>
                </a:lnTo>
                <a:lnTo>
                  <a:pt x="148514" y="779752"/>
                </a:lnTo>
                <a:lnTo>
                  <a:pt x="148514" y="742676"/>
                </a:lnTo>
                <a:lnTo>
                  <a:pt x="334209" y="742676"/>
                </a:lnTo>
                <a:lnTo>
                  <a:pt x="334209" y="705599"/>
                </a:lnTo>
                <a:lnTo>
                  <a:pt x="148514" y="705599"/>
                </a:lnTo>
                <a:lnTo>
                  <a:pt x="148514" y="341855"/>
                </a:lnTo>
                <a:close/>
              </a:path>
              <a:path w="817245" h="817245">
                <a:moveTo>
                  <a:pt x="334209" y="742676"/>
                </a:moveTo>
                <a:lnTo>
                  <a:pt x="297133" y="742676"/>
                </a:lnTo>
                <a:lnTo>
                  <a:pt x="297133" y="779752"/>
                </a:lnTo>
                <a:lnTo>
                  <a:pt x="334209" y="779752"/>
                </a:lnTo>
                <a:lnTo>
                  <a:pt x="334209" y="742676"/>
                </a:lnTo>
                <a:close/>
              </a:path>
              <a:path w="817245" h="817245">
                <a:moveTo>
                  <a:pt x="519799" y="482723"/>
                </a:moveTo>
                <a:lnTo>
                  <a:pt x="482723" y="482723"/>
                </a:lnTo>
                <a:lnTo>
                  <a:pt x="482723" y="779752"/>
                </a:lnTo>
                <a:lnTo>
                  <a:pt x="519799" y="779752"/>
                </a:lnTo>
                <a:lnTo>
                  <a:pt x="519799" y="742676"/>
                </a:lnTo>
                <a:lnTo>
                  <a:pt x="705599" y="742676"/>
                </a:lnTo>
                <a:lnTo>
                  <a:pt x="705599" y="705599"/>
                </a:lnTo>
                <a:lnTo>
                  <a:pt x="519799" y="705599"/>
                </a:lnTo>
                <a:lnTo>
                  <a:pt x="519799" y="482723"/>
                </a:lnTo>
                <a:close/>
              </a:path>
              <a:path w="817245" h="817245">
                <a:moveTo>
                  <a:pt x="705599" y="742676"/>
                </a:moveTo>
                <a:lnTo>
                  <a:pt x="668419" y="742676"/>
                </a:lnTo>
                <a:lnTo>
                  <a:pt x="668419" y="779752"/>
                </a:lnTo>
                <a:lnTo>
                  <a:pt x="705599" y="779752"/>
                </a:lnTo>
                <a:lnTo>
                  <a:pt x="705599" y="742676"/>
                </a:lnTo>
                <a:close/>
              </a:path>
              <a:path w="817245" h="817245">
                <a:moveTo>
                  <a:pt x="501366" y="445647"/>
                </a:moveTo>
                <a:lnTo>
                  <a:pt x="315566" y="445647"/>
                </a:lnTo>
                <a:lnTo>
                  <a:pt x="308400" y="447100"/>
                </a:lnTo>
                <a:lnTo>
                  <a:pt x="302540" y="451067"/>
                </a:lnTo>
                <a:lnTo>
                  <a:pt x="298584" y="456958"/>
                </a:lnTo>
                <a:lnTo>
                  <a:pt x="297133" y="464185"/>
                </a:lnTo>
                <a:lnTo>
                  <a:pt x="297133" y="705599"/>
                </a:lnTo>
                <a:lnTo>
                  <a:pt x="334209" y="705599"/>
                </a:lnTo>
                <a:lnTo>
                  <a:pt x="334209" y="482723"/>
                </a:lnTo>
                <a:lnTo>
                  <a:pt x="519799" y="482723"/>
                </a:lnTo>
                <a:lnTo>
                  <a:pt x="519799" y="464185"/>
                </a:lnTo>
                <a:lnTo>
                  <a:pt x="518348" y="456958"/>
                </a:lnTo>
                <a:lnTo>
                  <a:pt x="514393" y="451067"/>
                </a:lnTo>
                <a:lnTo>
                  <a:pt x="508532" y="447100"/>
                </a:lnTo>
                <a:lnTo>
                  <a:pt x="501366" y="445647"/>
                </a:lnTo>
                <a:close/>
              </a:path>
              <a:path w="817245" h="817245">
                <a:moveTo>
                  <a:pt x="460938" y="44826"/>
                </a:moveTo>
                <a:lnTo>
                  <a:pt x="408466" y="44826"/>
                </a:lnTo>
                <a:lnTo>
                  <a:pt x="668419" y="304778"/>
                </a:lnTo>
                <a:lnTo>
                  <a:pt x="668419" y="705599"/>
                </a:lnTo>
                <a:lnTo>
                  <a:pt x="705599" y="705599"/>
                </a:lnTo>
                <a:lnTo>
                  <a:pt x="705599" y="341855"/>
                </a:lnTo>
                <a:lnTo>
                  <a:pt x="757967" y="341855"/>
                </a:lnTo>
                <a:lnTo>
                  <a:pt x="668419" y="252306"/>
                </a:lnTo>
                <a:lnTo>
                  <a:pt x="668419" y="215125"/>
                </a:lnTo>
                <a:lnTo>
                  <a:pt x="631238" y="215125"/>
                </a:lnTo>
                <a:lnTo>
                  <a:pt x="556980" y="140868"/>
                </a:lnTo>
                <a:lnTo>
                  <a:pt x="556980" y="103687"/>
                </a:lnTo>
                <a:lnTo>
                  <a:pt x="519799" y="103687"/>
                </a:lnTo>
                <a:lnTo>
                  <a:pt x="460938" y="44826"/>
                </a:lnTo>
                <a:close/>
              </a:path>
              <a:path w="817245" h="817245">
                <a:moveTo>
                  <a:pt x="427004" y="631238"/>
                </a:moveTo>
                <a:lnTo>
                  <a:pt x="419778" y="632707"/>
                </a:lnTo>
                <a:lnTo>
                  <a:pt x="413886" y="636710"/>
                </a:lnTo>
                <a:lnTo>
                  <a:pt x="409919" y="642637"/>
                </a:lnTo>
                <a:lnTo>
                  <a:pt x="408466" y="649880"/>
                </a:lnTo>
                <a:lnTo>
                  <a:pt x="409919" y="657063"/>
                </a:lnTo>
                <a:lnTo>
                  <a:pt x="413886" y="662959"/>
                </a:lnTo>
                <a:lnTo>
                  <a:pt x="419778" y="666951"/>
                </a:lnTo>
                <a:lnTo>
                  <a:pt x="427004" y="668419"/>
                </a:lnTo>
                <a:lnTo>
                  <a:pt x="434247" y="666951"/>
                </a:lnTo>
                <a:lnTo>
                  <a:pt x="440175" y="662959"/>
                </a:lnTo>
                <a:lnTo>
                  <a:pt x="444178" y="657063"/>
                </a:lnTo>
                <a:lnTo>
                  <a:pt x="445647" y="649880"/>
                </a:lnTo>
                <a:lnTo>
                  <a:pt x="444178" y="642637"/>
                </a:lnTo>
                <a:lnTo>
                  <a:pt x="440175" y="636710"/>
                </a:lnTo>
                <a:lnTo>
                  <a:pt x="434247" y="632707"/>
                </a:lnTo>
                <a:lnTo>
                  <a:pt x="427004" y="631238"/>
                </a:lnTo>
                <a:close/>
              </a:path>
              <a:path w="817245" h="817245">
                <a:moveTo>
                  <a:pt x="413598" y="0"/>
                </a:moveTo>
                <a:lnTo>
                  <a:pt x="403334" y="0"/>
                </a:lnTo>
                <a:lnTo>
                  <a:pt x="398726" y="2094"/>
                </a:lnTo>
                <a:lnTo>
                  <a:pt x="2094" y="398726"/>
                </a:lnTo>
                <a:lnTo>
                  <a:pt x="0" y="403334"/>
                </a:lnTo>
                <a:lnTo>
                  <a:pt x="0" y="408466"/>
                </a:lnTo>
                <a:lnTo>
                  <a:pt x="1453" y="415693"/>
                </a:lnTo>
                <a:lnTo>
                  <a:pt x="5420" y="421584"/>
                </a:lnTo>
                <a:lnTo>
                  <a:pt x="11311" y="425551"/>
                </a:lnTo>
                <a:lnTo>
                  <a:pt x="18538" y="427004"/>
                </a:lnTo>
                <a:lnTo>
                  <a:pt x="23670" y="427004"/>
                </a:lnTo>
                <a:lnTo>
                  <a:pt x="28278" y="424910"/>
                </a:lnTo>
                <a:lnTo>
                  <a:pt x="31734" y="421558"/>
                </a:lnTo>
                <a:lnTo>
                  <a:pt x="111333" y="341855"/>
                </a:lnTo>
                <a:lnTo>
                  <a:pt x="148514" y="341855"/>
                </a:lnTo>
                <a:lnTo>
                  <a:pt x="148514" y="304778"/>
                </a:lnTo>
                <a:lnTo>
                  <a:pt x="408466" y="44826"/>
                </a:lnTo>
                <a:lnTo>
                  <a:pt x="460938" y="44826"/>
                </a:lnTo>
                <a:lnTo>
                  <a:pt x="418207" y="2094"/>
                </a:lnTo>
                <a:lnTo>
                  <a:pt x="413598" y="0"/>
                </a:lnTo>
                <a:close/>
              </a:path>
              <a:path w="817245" h="817245">
                <a:moveTo>
                  <a:pt x="757967" y="341855"/>
                </a:moveTo>
                <a:lnTo>
                  <a:pt x="705599" y="341855"/>
                </a:lnTo>
                <a:lnTo>
                  <a:pt x="785225" y="421584"/>
                </a:lnTo>
                <a:lnTo>
                  <a:pt x="788654" y="424910"/>
                </a:lnTo>
                <a:lnTo>
                  <a:pt x="793263" y="427004"/>
                </a:lnTo>
                <a:lnTo>
                  <a:pt x="798395" y="427004"/>
                </a:lnTo>
                <a:lnTo>
                  <a:pt x="805621" y="425551"/>
                </a:lnTo>
                <a:lnTo>
                  <a:pt x="811513" y="421584"/>
                </a:lnTo>
                <a:lnTo>
                  <a:pt x="815480" y="415693"/>
                </a:lnTo>
                <a:lnTo>
                  <a:pt x="816933" y="408466"/>
                </a:lnTo>
                <a:lnTo>
                  <a:pt x="816933" y="403334"/>
                </a:lnTo>
                <a:lnTo>
                  <a:pt x="814838" y="398726"/>
                </a:lnTo>
                <a:lnTo>
                  <a:pt x="757967" y="341855"/>
                </a:lnTo>
                <a:close/>
              </a:path>
              <a:path w="817245" h="817245">
                <a:moveTo>
                  <a:pt x="668419" y="74257"/>
                </a:moveTo>
                <a:lnTo>
                  <a:pt x="631238" y="74257"/>
                </a:lnTo>
                <a:lnTo>
                  <a:pt x="631238" y="215125"/>
                </a:lnTo>
                <a:lnTo>
                  <a:pt x="668419" y="215125"/>
                </a:lnTo>
                <a:lnTo>
                  <a:pt x="668419" y="74257"/>
                </a:lnTo>
                <a:close/>
              </a:path>
              <a:path w="817245" h="817245">
                <a:moveTo>
                  <a:pt x="649880" y="37180"/>
                </a:moveTo>
                <a:lnTo>
                  <a:pt x="538442" y="37180"/>
                </a:lnTo>
                <a:lnTo>
                  <a:pt x="531199" y="38634"/>
                </a:lnTo>
                <a:lnTo>
                  <a:pt x="525272" y="42600"/>
                </a:lnTo>
                <a:lnTo>
                  <a:pt x="521269" y="48492"/>
                </a:lnTo>
                <a:lnTo>
                  <a:pt x="519799" y="55719"/>
                </a:lnTo>
                <a:lnTo>
                  <a:pt x="519799" y="103687"/>
                </a:lnTo>
                <a:lnTo>
                  <a:pt x="556980" y="103687"/>
                </a:lnTo>
                <a:lnTo>
                  <a:pt x="556980" y="74257"/>
                </a:lnTo>
                <a:lnTo>
                  <a:pt x="668419" y="74257"/>
                </a:lnTo>
                <a:lnTo>
                  <a:pt x="668419" y="55719"/>
                </a:lnTo>
                <a:lnTo>
                  <a:pt x="666951" y="48492"/>
                </a:lnTo>
                <a:lnTo>
                  <a:pt x="662959" y="42600"/>
                </a:lnTo>
                <a:lnTo>
                  <a:pt x="657063" y="38634"/>
                </a:lnTo>
                <a:lnTo>
                  <a:pt x="649880" y="37180"/>
                </a:lnTo>
                <a:close/>
              </a:path>
            </a:pathLst>
          </a:custGeom>
          <a:solidFill>
            <a:srgbClr val="1EA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28011" y="3082980"/>
            <a:ext cx="1788795" cy="1788795"/>
          </a:xfrm>
          <a:custGeom>
            <a:avLst/>
            <a:gdLst/>
            <a:ahLst/>
            <a:cxnLst/>
            <a:rect l="l" t="t" r="r" b="b"/>
            <a:pathLst>
              <a:path w="1788795" h="1788795">
                <a:moveTo>
                  <a:pt x="0" y="894227"/>
                </a:moveTo>
                <a:lnTo>
                  <a:pt x="1239" y="846740"/>
                </a:lnTo>
                <a:lnTo>
                  <a:pt x="4917" y="799897"/>
                </a:lnTo>
                <a:lnTo>
                  <a:pt x="10971" y="753762"/>
                </a:lnTo>
                <a:lnTo>
                  <a:pt x="19339" y="708395"/>
                </a:lnTo>
                <a:lnTo>
                  <a:pt x="29960" y="663859"/>
                </a:lnTo>
                <a:lnTo>
                  <a:pt x="42772" y="620215"/>
                </a:lnTo>
                <a:lnTo>
                  <a:pt x="57713" y="577525"/>
                </a:lnTo>
                <a:lnTo>
                  <a:pt x="74721" y="535852"/>
                </a:lnTo>
                <a:lnTo>
                  <a:pt x="93734" y="495256"/>
                </a:lnTo>
                <a:lnTo>
                  <a:pt x="114691" y="455800"/>
                </a:lnTo>
                <a:lnTo>
                  <a:pt x="137529" y="417546"/>
                </a:lnTo>
                <a:lnTo>
                  <a:pt x="162187" y="380555"/>
                </a:lnTo>
                <a:lnTo>
                  <a:pt x="188603" y="344889"/>
                </a:lnTo>
                <a:lnTo>
                  <a:pt x="216715" y="310611"/>
                </a:lnTo>
                <a:lnTo>
                  <a:pt x="246462" y="277781"/>
                </a:lnTo>
                <a:lnTo>
                  <a:pt x="277781" y="246462"/>
                </a:lnTo>
                <a:lnTo>
                  <a:pt x="310611" y="216715"/>
                </a:lnTo>
                <a:lnTo>
                  <a:pt x="344889" y="188603"/>
                </a:lnTo>
                <a:lnTo>
                  <a:pt x="380555" y="162187"/>
                </a:lnTo>
                <a:lnTo>
                  <a:pt x="417546" y="137529"/>
                </a:lnTo>
                <a:lnTo>
                  <a:pt x="455800" y="114691"/>
                </a:lnTo>
                <a:lnTo>
                  <a:pt x="495256" y="93734"/>
                </a:lnTo>
                <a:lnTo>
                  <a:pt x="535852" y="74721"/>
                </a:lnTo>
                <a:lnTo>
                  <a:pt x="577525" y="57713"/>
                </a:lnTo>
                <a:lnTo>
                  <a:pt x="620215" y="42772"/>
                </a:lnTo>
                <a:lnTo>
                  <a:pt x="663859" y="29960"/>
                </a:lnTo>
                <a:lnTo>
                  <a:pt x="708395" y="19339"/>
                </a:lnTo>
                <a:lnTo>
                  <a:pt x="753762" y="10971"/>
                </a:lnTo>
                <a:lnTo>
                  <a:pt x="799897" y="4917"/>
                </a:lnTo>
                <a:lnTo>
                  <a:pt x="846740" y="1239"/>
                </a:lnTo>
                <a:lnTo>
                  <a:pt x="894227" y="0"/>
                </a:lnTo>
                <a:lnTo>
                  <a:pt x="941715" y="1239"/>
                </a:lnTo>
                <a:lnTo>
                  <a:pt x="988557" y="4917"/>
                </a:lnTo>
                <a:lnTo>
                  <a:pt x="1034693" y="10971"/>
                </a:lnTo>
                <a:lnTo>
                  <a:pt x="1080060" y="19339"/>
                </a:lnTo>
                <a:lnTo>
                  <a:pt x="1124596" y="29960"/>
                </a:lnTo>
                <a:lnTo>
                  <a:pt x="1168240" y="42772"/>
                </a:lnTo>
                <a:lnTo>
                  <a:pt x="1210929" y="57713"/>
                </a:lnTo>
                <a:lnTo>
                  <a:pt x="1252603" y="74721"/>
                </a:lnTo>
                <a:lnTo>
                  <a:pt x="1293198" y="93734"/>
                </a:lnTo>
                <a:lnTo>
                  <a:pt x="1332654" y="114691"/>
                </a:lnTo>
                <a:lnTo>
                  <a:pt x="1370908" y="137529"/>
                </a:lnTo>
                <a:lnTo>
                  <a:pt x="1407899" y="162187"/>
                </a:lnTo>
                <a:lnTo>
                  <a:pt x="1443565" y="188603"/>
                </a:lnTo>
                <a:lnTo>
                  <a:pt x="1477844" y="216715"/>
                </a:lnTo>
                <a:lnTo>
                  <a:pt x="1510674" y="246462"/>
                </a:lnTo>
                <a:lnTo>
                  <a:pt x="1541993" y="277781"/>
                </a:lnTo>
                <a:lnTo>
                  <a:pt x="1571739" y="310611"/>
                </a:lnTo>
                <a:lnTo>
                  <a:pt x="1599851" y="344889"/>
                </a:lnTo>
                <a:lnTo>
                  <a:pt x="1626268" y="380555"/>
                </a:lnTo>
                <a:lnTo>
                  <a:pt x="1650926" y="417546"/>
                </a:lnTo>
                <a:lnTo>
                  <a:pt x="1673764" y="455800"/>
                </a:lnTo>
                <a:lnTo>
                  <a:pt x="1694721" y="495256"/>
                </a:lnTo>
                <a:lnTo>
                  <a:pt x="1713734" y="535852"/>
                </a:lnTo>
                <a:lnTo>
                  <a:pt x="1730742" y="577525"/>
                </a:lnTo>
                <a:lnTo>
                  <a:pt x="1745682" y="620215"/>
                </a:lnTo>
                <a:lnTo>
                  <a:pt x="1758494" y="663859"/>
                </a:lnTo>
                <a:lnTo>
                  <a:pt x="1769115" y="708395"/>
                </a:lnTo>
                <a:lnTo>
                  <a:pt x="1777484" y="753762"/>
                </a:lnTo>
                <a:lnTo>
                  <a:pt x="1783538" y="799897"/>
                </a:lnTo>
                <a:lnTo>
                  <a:pt x="1787215" y="846740"/>
                </a:lnTo>
                <a:lnTo>
                  <a:pt x="1788455" y="894227"/>
                </a:lnTo>
                <a:lnTo>
                  <a:pt x="1787215" y="941715"/>
                </a:lnTo>
                <a:lnTo>
                  <a:pt x="1783538" y="988557"/>
                </a:lnTo>
                <a:lnTo>
                  <a:pt x="1777484" y="1034693"/>
                </a:lnTo>
                <a:lnTo>
                  <a:pt x="1769115" y="1080060"/>
                </a:lnTo>
                <a:lnTo>
                  <a:pt x="1758494" y="1124596"/>
                </a:lnTo>
                <a:lnTo>
                  <a:pt x="1745682" y="1168240"/>
                </a:lnTo>
                <a:lnTo>
                  <a:pt x="1730742" y="1210929"/>
                </a:lnTo>
                <a:lnTo>
                  <a:pt x="1713734" y="1252603"/>
                </a:lnTo>
                <a:lnTo>
                  <a:pt x="1694721" y="1293198"/>
                </a:lnTo>
                <a:lnTo>
                  <a:pt x="1673764" y="1332654"/>
                </a:lnTo>
                <a:lnTo>
                  <a:pt x="1650926" y="1370908"/>
                </a:lnTo>
                <a:lnTo>
                  <a:pt x="1626268" y="1407899"/>
                </a:lnTo>
                <a:lnTo>
                  <a:pt x="1599851" y="1443565"/>
                </a:lnTo>
                <a:lnTo>
                  <a:pt x="1571739" y="1477844"/>
                </a:lnTo>
                <a:lnTo>
                  <a:pt x="1541993" y="1510674"/>
                </a:lnTo>
                <a:lnTo>
                  <a:pt x="1510674" y="1541993"/>
                </a:lnTo>
                <a:lnTo>
                  <a:pt x="1477844" y="1571739"/>
                </a:lnTo>
                <a:lnTo>
                  <a:pt x="1443565" y="1599851"/>
                </a:lnTo>
                <a:lnTo>
                  <a:pt x="1407899" y="1626268"/>
                </a:lnTo>
                <a:lnTo>
                  <a:pt x="1370908" y="1650926"/>
                </a:lnTo>
                <a:lnTo>
                  <a:pt x="1332654" y="1673764"/>
                </a:lnTo>
                <a:lnTo>
                  <a:pt x="1293198" y="1694721"/>
                </a:lnTo>
                <a:lnTo>
                  <a:pt x="1252603" y="1713734"/>
                </a:lnTo>
                <a:lnTo>
                  <a:pt x="1210929" y="1730742"/>
                </a:lnTo>
                <a:lnTo>
                  <a:pt x="1168240" y="1745682"/>
                </a:lnTo>
                <a:lnTo>
                  <a:pt x="1124596" y="1758494"/>
                </a:lnTo>
                <a:lnTo>
                  <a:pt x="1080060" y="1769115"/>
                </a:lnTo>
                <a:lnTo>
                  <a:pt x="1034693" y="1777484"/>
                </a:lnTo>
                <a:lnTo>
                  <a:pt x="988557" y="1783538"/>
                </a:lnTo>
                <a:lnTo>
                  <a:pt x="941715" y="1787215"/>
                </a:lnTo>
                <a:lnTo>
                  <a:pt x="894227" y="1788455"/>
                </a:lnTo>
                <a:lnTo>
                  <a:pt x="846740" y="1787215"/>
                </a:lnTo>
                <a:lnTo>
                  <a:pt x="799897" y="1783538"/>
                </a:lnTo>
                <a:lnTo>
                  <a:pt x="753762" y="1777484"/>
                </a:lnTo>
                <a:lnTo>
                  <a:pt x="708395" y="1769115"/>
                </a:lnTo>
                <a:lnTo>
                  <a:pt x="663859" y="1758494"/>
                </a:lnTo>
                <a:lnTo>
                  <a:pt x="620215" y="1745682"/>
                </a:lnTo>
                <a:lnTo>
                  <a:pt x="577525" y="1730742"/>
                </a:lnTo>
                <a:lnTo>
                  <a:pt x="535852" y="1713734"/>
                </a:lnTo>
                <a:lnTo>
                  <a:pt x="495256" y="1694721"/>
                </a:lnTo>
                <a:lnTo>
                  <a:pt x="455800" y="1673764"/>
                </a:lnTo>
                <a:lnTo>
                  <a:pt x="417546" y="1650926"/>
                </a:lnTo>
                <a:lnTo>
                  <a:pt x="380555" y="1626268"/>
                </a:lnTo>
                <a:lnTo>
                  <a:pt x="344889" y="1599851"/>
                </a:lnTo>
                <a:lnTo>
                  <a:pt x="310611" y="1571739"/>
                </a:lnTo>
                <a:lnTo>
                  <a:pt x="277781" y="1541993"/>
                </a:lnTo>
                <a:lnTo>
                  <a:pt x="246462" y="1510674"/>
                </a:lnTo>
                <a:lnTo>
                  <a:pt x="216715" y="1477844"/>
                </a:lnTo>
                <a:lnTo>
                  <a:pt x="188603" y="1443565"/>
                </a:lnTo>
                <a:lnTo>
                  <a:pt x="162187" y="1407899"/>
                </a:lnTo>
                <a:lnTo>
                  <a:pt x="137529" y="1370908"/>
                </a:lnTo>
                <a:lnTo>
                  <a:pt x="114691" y="1332654"/>
                </a:lnTo>
                <a:lnTo>
                  <a:pt x="93734" y="1293198"/>
                </a:lnTo>
                <a:lnTo>
                  <a:pt x="74721" y="1252603"/>
                </a:lnTo>
                <a:lnTo>
                  <a:pt x="57713" y="1210929"/>
                </a:lnTo>
                <a:lnTo>
                  <a:pt x="42772" y="1168240"/>
                </a:lnTo>
                <a:lnTo>
                  <a:pt x="29960" y="1124596"/>
                </a:lnTo>
                <a:lnTo>
                  <a:pt x="19339" y="1080060"/>
                </a:lnTo>
                <a:lnTo>
                  <a:pt x="10971" y="1034693"/>
                </a:lnTo>
                <a:lnTo>
                  <a:pt x="4917" y="988557"/>
                </a:lnTo>
                <a:lnTo>
                  <a:pt x="1239" y="941715"/>
                </a:lnTo>
                <a:lnTo>
                  <a:pt x="0" y="894227"/>
                </a:lnTo>
                <a:close/>
              </a:path>
            </a:pathLst>
          </a:custGeom>
          <a:ln w="10054">
            <a:solidFill>
              <a:srgbClr val="1EA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428667" y="2037305"/>
            <a:ext cx="1280795" cy="75565"/>
          </a:xfrm>
          <a:custGeom>
            <a:avLst/>
            <a:gdLst/>
            <a:ahLst/>
            <a:cxnLst/>
            <a:rect l="l" t="t" r="r" b="b"/>
            <a:pathLst>
              <a:path w="1280795" h="75564">
                <a:moveTo>
                  <a:pt x="0" y="75409"/>
                </a:moveTo>
                <a:lnTo>
                  <a:pt x="1280700" y="75409"/>
                </a:lnTo>
                <a:lnTo>
                  <a:pt x="1280700" y="0"/>
                </a:lnTo>
                <a:lnTo>
                  <a:pt x="0" y="0"/>
                </a:lnTo>
                <a:lnTo>
                  <a:pt x="0" y="75409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7452290" y="411853"/>
            <a:ext cx="5233035" cy="145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3495" algn="ctr">
              <a:lnSpc>
                <a:spcPts val="8445"/>
              </a:lnSpc>
              <a:spcBef>
                <a:spcPts val="105"/>
              </a:spcBef>
            </a:pPr>
            <a:r>
              <a:rPr spc="-345" dirty="0"/>
              <a:t>Mevzuat</a:t>
            </a:r>
          </a:p>
          <a:p>
            <a:pPr algn="ctr">
              <a:lnSpc>
                <a:spcPts val="2805"/>
              </a:lnSpc>
            </a:pPr>
            <a:r>
              <a:rPr sz="2550" b="0" spc="-180" dirty="0">
                <a:latin typeface="Lucida Sans"/>
                <a:cs typeface="Lucida Sans"/>
              </a:rPr>
              <a:t>Kişisel </a:t>
            </a:r>
            <a:r>
              <a:rPr sz="2550" b="0" spc="-245" dirty="0">
                <a:latin typeface="Lucida Sans"/>
                <a:cs typeface="Lucida Sans"/>
              </a:rPr>
              <a:t>sağlık </a:t>
            </a:r>
            <a:r>
              <a:rPr sz="2550" b="0" spc="-130" dirty="0">
                <a:latin typeface="Lucida Sans"/>
                <a:cs typeface="Lucida Sans"/>
              </a:rPr>
              <a:t>verilerine </a:t>
            </a:r>
            <a:r>
              <a:rPr sz="2550" b="0" spc="-229" dirty="0">
                <a:latin typeface="Lucida Sans"/>
                <a:cs typeface="Lucida Sans"/>
              </a:rPr>
              <a:t>ilişkin  </a:t>
            </a:r>
            <a:r>
              <a:rPr sz="2550" b="0" spc="-455" dirty="0">
                <a:latin typeface="Lucida Sans"/>
                <a:cs typeface="Lucida Sans"/>
              </a:rPr>
              <a:t>mevzuat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53546" y="411853"/>
            <a:ext cx="5229860" cy="145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4765" algn="ctr">
              <a:lnSpc>
                <a:spcPts val="8445"/>
              </a:lnSpc>
              <a:spcBef>
                <a:spcPts val="105"/>
              </a:spcBef>
            </a:pPr>
            <a:r>
              <a:rPr spc="-484" dirty="0"/>
              <a:t>Anayasa</a:t>
            </a:r>
          </a:p>
          <a:p>
            <a:pPr algn="ctr">
              <a:lnSpc>
                <a:spcPts val="2805"/>
              </a:lnSpc>
            </a:pPr>
            <a:r>
              <a:rPr sz="2550" b="0" spc="-175" dirty="0">
                <a:latin typeface="Lucida Sans"/>
                <a:cs typeface="Lucida Sans"/>
              </a:rPr>
              <a:t>Anayasa’da </a:t>
            </a:r>
            <a:r>
              <a:rPr sz="2550" b="0" spc="-220" dirty="0">
                <a:latin typeface="Lucida Sans"/>
                <a:cs typeface="Lucida Sans"/>
              </a:rPr>
              <a:t>kişisel </a:t>
            </a:r>
            <a:r>
              <a:rPr sz="2550" b="0" spc="-135" dirty="0">
                <a:latin typeface="Lucida Sans"/>
                <a:cs typeface="Lucida Sans"/>
              </a:rPr>
              <a:t>verilerin  </a:t>
            </a:r>
            <a:r>
              <a:rPr sz="2550" b="0" spc="-285" dirty="0">
                <a:latin typeface="Lucida Sans"/>
                <a:cs typeface="Lucida Sans"/>
              </a:rPr>
              <a:t>korunması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44074" y="3043677"/>
            <a:ext cx="14253844" cy="545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890" marR="5080" indent="-377190">
              <a:lnSpc>
                <a:spcPct val="151000"/>
              </a:lnSpc>
              <a:spcBef>
                <a:spcPts val="9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Herkes,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kendisiyle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ilgili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verilerin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korunmasını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isteme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hakkına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sahiptir. </a:t>
            </a:r>
            <a:r>
              <a:rPr sz="2950" spc="55" dirty="0">
                <a:solidFill>
                  <a:srgbClr val="2E2E2E"/>
                </a:solidFill>
                <a:latin typeface="Tahoma"/>
                <a:cs typeface="Tahoma"/>
              </a:rPr>
              <a:t>Bu  </a:t>
            </a:r>
            <a:r>
              <a:rPr sz="2950" spc="-300" dirty="0">
                <a:solidFill>
                  <a:srgbClr val="2E2E2E"/>
                </a:solidFill>
                <a:latin typeface="Lucida Sans"/>
                <a:cs typeface="Lucida Sans"/>
              </a:rPr>
              <a:t>hakkın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kapsamı</a:t>
            </a:r>
            <a:r>
              <a:rPr sz="2950" spc="-254" dirty="0">
                <a:solidFill>
                  <a:srgbClr val="2E2E2E"/>
                </a:solidFill>
                <a:latin typeface="Tahoma"/>
                <a:cs typeface="Tahoma"/>
              </a:rPr>
              <a:t>;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Veriler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hakkında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bilgilendirilme,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Verilere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erişme,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Düzeltilmesini </a:t>
            </a:r>
            <a:r>
              <a:rPr sz="2950" spc="155" dirty="0">
                <a:solidFill>
                  <a:srgbClr val="2E2E2E"/>
                </a:solidFill>
                <a:latin typeface="Tahoma"/>
                <a:cs typeface="Tahoma"/>
              </a:rPr>
              <a:t>/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silinmesini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talep</a:t>
            </a:r>
            <a:r>
              <a:rPr sz="2950" spc="-70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etme,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Amaç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doğrultusunda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kullanılıp 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kullanılmadığını</a:t>
            </a:r>
            <a:r>
              <a:rPr sz="29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öğrenme</a:t>
            </a:r>
            <a:r>
              <a:rPr sz="2950" spc="-22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Kişisel</a:t>
            </a:r>
            <a:r>
              <a:rPr sz="2950" spc="-14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veriler,</a:t>
            </a:r>
            <a:r>
              <a:rPr sz="2950" spc="-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ancak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kanunda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öngörülen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hallerde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veya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kişinin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açık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rızasıyla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işlenebilir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Konuya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ilişkin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usul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esaslar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kanunla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düzenlenir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. </a:t>
            </a:r>
            <a:r>
              <a:rPr sz="1950" spc="-55" dirty="0">
                <a:solidFill>
                  <a:srgbClr val="2E2E2E"/>
                </a:solidFill>
                <a:latin typeface="Tahoma"/>
                <a:cs typeface="Tahoma"/>
              </a:rPr>
              <a:t>(Anayasa,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44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20/III)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ts val="8445"/>
              </a:lnSpc>
              <a:spcBef>
                <a:spcPts val="105"/>
              </a:spcBef>
            </a:pPr>
            <a:r>
              <a:rPr spc="-409" dirty="0"/>
              <a:t>6698 </a:t>
            </a:r>
            <a:r>
              <a:rPr spc="-440" dirty="0"/>
              <a:t>sayılı</a:t>
            </a:r>
            <a:r>
              <a:rPr spc="-370" dirty="0"/>
              <a:t> </a:t>
            </a:r>
            <a:r>
              <a:rPr spc="-480" dirty="0"/>
              <a:t>Kanun</a:t>
            </a:r>
          </a:p>
          <a:p>
            <a:pPr marL="34925" algn="ctr">
              <a:lnSpc>
                <a:spcPts val="2805"/>
              </a:lnSpc>
            </a:pPr>
            <a:r>
              <a:rPr sz="2550" b="0" spc="-145" dirty="0">
                <a:latin typeface="Lucida Sans"/>
                <a:cs typeface="Lucida Sans"/>
              </a:rPr>
              <a:t>Özel </a:t>
            </a:r>
            <a:r>
              <a:rPr sz="2550" b="0" spc="-165" dirty="0">
                <a:latin typeface="Lucida Sans"/>
                <a:cs typeface="Lucida Sans"/>
              </a:rPr>
              <a:t>nitelikli </a:t>
            </a:r>
            <a:r>
              <a:rPr sz="2550" b="0" spc="-220" dirty="0">
                <a:latin typeface="Lucida Sans"/>
                <a:cs typeface="Lucida Sans"/>
              </a:rPr>
              <a:t>kişisel</a:t>
            </a:r>
            <a:r>
              <a:rPr sz="2550" b="0" spc="-70" dirty="0">
                <a:latin typeface="Lucida Sans"/>
                <a:cs typeface="Lucida Sans"/>
              </a:rPr>
              <a:t> </a:t>
            </a:r>
            <a:r>
              <a:rPr sz="2550" b="0" spc="-125" dirty="0">
                <a:latin typeface="Lucida Sans"/>
                <a:cs typeface="Lucida Sans"/>
              </a:rPr>
              <a:t>veriler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44074" y="2156236"/>
            <a:ext cx="14252575" cy="7869555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67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Kişisel </a:t>
            </a:r>
            <a:r>
              <a:rPr sz="2650" spc="-85" dirty="0">
                <a:solidFill>
                  <a:srgbClr val="2E2E2E"/>
                </a:solidFill>
                <a:latin typeface="Tahoma"/>
                <a:cs typeface="Tahoma"/>
              </a:rPr>
              <a:t>veri: </a:t>
            </a:r>
            <a:r>
              <a:rPr sz="2650" spc="-229" dirty="0">
                <a:solidFill>
                  <a:srgbClr val="2E2E2E"/>
                </a:solidFill>
                <a:latin typeface="Lucida Sans"/>
                <a:cs typeface="Lucida Sans"/>
              </a:rPr>
              <a:t>Kimliği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belirli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veya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belirlenebilir </a:t>
            </a:r>
            <a:r>
              <a:rPr sz="2650" spc="-180" dirty="0">
                <a:solidFill>
                  <a:srgbClr val="2E2E2E"/>
                </a:solidFill>
                <a:latin typeface="Lucida Sans"/>
                <a:cs typeface="Lucida Sans"/>
              </a:rPr>
              <a:t>gerçek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kişiye </a:t>
            </a:r>
            <a:r>
              <a:rPr sz="2650" spc="-245" dirty="0">
                <a:solidFill>
                  <a:srgbClr val="2E2E2E"/>
                </a:solidFill>
                <a:latin typeface="Lucida Sans"/>
                <a:cs typeface="Lucida Sans"/>
              </a:rPr>
              <a:t>ilişkin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her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türlü</a:t>
            </a:r>
            <a:r>
              <a:rPr sz="2650" spc="-1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60" dirty="0">
                <a:solidFill>
                  <a:srgbClr val="2E2E2E"/>
                </a:solidFill>
                <a:latin typeface="Tahoma"/>
                <a:cs typeface="Tahoma"/>
              </a:rPr>
              <a:t>bilgiyi,</a:t>
            </a:r>
            <a:endParaRPr sz="2650">
              <a:latin typeface="Tahoma"/>
              <a:cs typeface="Tahoma"/>
            </a:endParaRPr>
          </a:p>
          <a:p>
            <a:pPr marL="389890" marR="5080" indent="-377190" algn="just">
              <a:lnSpc>
                <a:spcPct val="149400"/>
              </a:lnSpc>
              <a:buFont typeface="Arial"/>
              <a:buChar char="•"/>
              <a:tabLst>
                <a:tab pos="390525" algn="l"/>
              </a:tabLst>
            </a:pP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Kişisel </a:t>
            </a:r>
            <a:r>
              <a:rPr sz="2650" spc="-35" dirty="0">
                <a:solidFill>
                  <a:srgbClr val="2E2E2E"/>
                </a:solidFill>
                <a:latin typeface="Tahoma"/>
                <a:cs typeface="Tahoma"/>
              </a:rPr>
              <a:t>verilerin </a:t>
            </a:r>
            <a:r>
              <a:rPr sz="2650" spc="-90" dirty="0">
                <a:solidFill>
                  <a:srgbClr val="2E2E2E"/>
                </a:solidFill>
                <a:latin typeface="Tahoma"/>
                <a:cs typeface="Tahoma"/>
              </a:rPr>
              <a:t>işlenmesi: </a:t>
            </a: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verilerin </a:t>
            </a:r>
            <a:r>
              <a:rPr sz="2650" spc="-65" dirty="0">
                <a:solidFill>
                  <a:srgbClr val="2E2E2E"/>
                </a:solidFill>
                <a:latin typeface="Tahoma"/>
                <a:cs typeface="Tahoma"/>
              </a:rPr>
              <a:t>tamamen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veya </a:t>
            </a:r>
            <a:r>
              <a:rPr sz="2650" spc="-225" dirty="0">
                <a:solidFill>
                  <a:srgbClr val="2E2E2E"/>
                </a:solidFill>
                <a:latin typeface="Lucida Sans"/>
                <a:cs typeface="Lucida Sans"/>
              </a:rPr>
              <a:t>kısmen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otomatik </a:t>
            </a:r>
            <a:r>
              <a:rPr sz="2650" spc="-35" dirty="0">
                <a:solidFill>
                  <a:srgbClr val="2E2E2E"/>
                </a:solidFill>
                <a:latin typeface="Tahoma"/>
                <a:cs typeface="Tahoma"/>
              </a:rPr>
              <a:t>olan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ya </a:t>
            </a:r>
            <a:r>
              <a:rPr sz="2650" spc="-65" dirty="0">
                <a:solidFill>
                  <a:srgbClr val="2E2E2E"/>
                </a:solidFill>
                <a:latin typeface="Tahoma"/>
                <a:cs typeface="Tahoma"/>
              </a:rPr>
              <a:t>da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herhangi  </a:t>
            </a:r>
            <a:r>
              <a:rPr sz="2650" spc="-245" dirty="0">
                <a:solidFill>
                  <a:srgbClr val="2E2E2E"/>
                </a:solidFill>
                <a:latin typeface="Tahoma"/>
                <a:cs typeface="Tahoma"/>
              </a:rPr>
              <a:t>bir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veri </a:t>
            </a:r>
            <a:r>
              <a:rPr sz="2650" spc="-160" dirty="0">
                <a:solidFill>
                  <a:srgbClr val="2E2E2E"/>
                </a:solidFill>
                <a:latin typeface="Lucida Sans"/>
                <a:cs typeface="Lucida Sans"/>
              </a:rPr>
              <a:t>kayıt </a:t>
            </a:r>
            <a:r>
              <a:rPr sz="2650" spc="-35" dirty="0">
                <a:solidFill>
                  <a:srgbClr val="2E2E2E"/>
                </a:solidFill>
                <a:latin typeface="Tahoma"/>
                <a:cs typeface="Tahoma"/>
              </a:rPr>
              <a:t>sisteminin </a:t>
            </a:r>
            <a:r>
              <a:rPr sz="2650" spc="-180" dirty="0">
                <a:solidFill>
                  <a:srgbClr val="2E2E2E"/>
                </a:solidFill>
                <a:latin typeface="Lucida Sans"/>
                <a:cs typeface="Lucida Sans"/>
              </a:rPr>
              <a:t>parçası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olmak </a:t>
            </a:r>
            <a:r>
              <a:rPr sz="2650" spc="-175" dirty="0">
                <a:solidFill>
                  <a:srgbClr val="2E2E2E"/>
                </a:solidFill>
                <a:latin typeface="Lucida Sans"/>
                <a:cs typeface="Lucida Sans"/>
              </a:rPr>
              <a:t>kaydıyla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otomatik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olmayan </a:t>
            </a:r>
            <a:r>
              <a:rPr sz="2650" spc="-35" dirty="0">
                <a:solidFill>
                  <a:srgbClr val="2E2E2E"/>
                </a:solidFill>
                <a:latin typeface="Tahoma"/>
                <a:cs typeface="Tahoma"/>
              </a:rPr>
              <a:t>yollarla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elde 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edilmesi, kaydedilmesi, </a:t>
            </a:r>
            <a:r>
              <a:rPr sz="2650" spc="-204" dirty="0">
                <a:solidFill>
                  <a:srgbClr val="2E2E2E"/>
                </a:solidFill>
                <a:latin typeface="Lucida Sans"/>
                <a:cs typeface="Lucida Sans"/>
              </a:rPr>
              <a:t>depolanması,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muhafaza </a:t>
            </a:r>
            <a:r>
              <a:rPr sz="2650" spc="-60" dirty="0">
                <a:solidFill>
                  <a:srgbClr val="2E2E2E"/>
                </a:solidFill>
                <a:latin typeface="Tahoma"/>
                <a:cs typeface="Tahoma"/>
              </a:rPr>
              <a:t>edilmesi,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değiştirilmesi</a:t>
            </a:r>
            <a:r>
              <a:rPr sz="2650" spc="-220" dirty="0">
                <a:solidFill>
                  <a:srgbClr val="2E2E2E"/>
                </a:solidFill>
                <a:latin typeface="Tahoma"/>
                <a:cs typeface="Tahoma"/>
              </a:rPr>
              <a:t>,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yeniden  </a:t>
            </a:r>
            <a:r>
              <a:rPr sz="2650" spc="-204" dirty="0">
                <a:solidFill>
                  <a:srgbClr val="2E2E2E"/>
                </a:solidFill>
                <a:latin typeface="Lucida Sans"/>
                <a:cs typeface="Lucida Sans"/>
              </a:rPr>
              <a:t>düzenlenmesi,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açıklanması,</a:t>
            </a:r>
            <a:r>
              <a:rPr sz="2650" spc="4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04" dirty="0">
                <a:solidFill>
                  <a:srgbClr val="2E2E2E"/>
                </a:solidFill>
                <a:latin typeface="Lucida Sans"/>
                <a:cs typeface="Lucida Sans"/>
              </a:rPr>
              <a:t>aktarılması, </a:t>
            </a: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devralınması,</a:t>
            </a:r>
            <a:r>
              <a:rPr sz="2650" spc="4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elde edilebilir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hâle</a:t>
            </a:r>
            <a:r>
              <a:rPr sz="2650" spc="5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getirilmesi,  </a:t>
            </a:r>
            <a:r>
              <a:rPr sz="2650" spc="-195" dirty="0">
                <a:solidFill>
                  <a:srgbClr val="2E2E2E"/>
                </a:solidFill>
                <a:latin typeface="Lucida Sans"/>
                <a:cs typeface="Lucida Sans"/>
              </a:rPr>
              <a:t>sınıflandırılması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ya </a:t>
            </a:r>
            <a:r>
              <a:rPr sz="2650" spc="-65" dirty="0">
                <a:solidFill>
                  <a:srgbClr val="2E2E2E"/>
                </a:solidFill>
                <a:latin typeface="Tahoma"/>
                <a:cs typeface="Tahoma"/>
              </a:rPr>
              <a:t>da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kullanılmasının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engellenmesi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gibi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veriler </a:t>
            </a: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üzerinde </a:t>
            </a:r>
            <a:r>
              <a:rPr sz="2650" spc="-185" dirty="0">
                <a:solidFill>
                  <a:srgbClr val="2E2E2E"/>
                </a:solidFill>
                <a:latin typeface="Lucida Sans"/>
                <a:cs typeface="Lucida Sans"/>
              </a:rPr>
              <a:t>gerçekleştirilen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her 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türlü</a:t>
            </a:r>
            <a:r>
              <a:rPr sz="2650" spc="-1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50" dirty="0">
                <a:solidFill>
                  <a:srgbClr val="2E2E2E"/>
                </a:solidFill>
                <a:latin typeface="Lucida Sans"/>
                <a:cs typeface="Lucida Sans"/>
              </a:rPr>
              <a:t>işlemi,</a:t>
            </a:r>
            <a:endParaRPr sz="2650">
              <a:latin typeface="Lucida Sans"/>
              <a:cs typeface="Lucida Sans"/>
            </a:endParaRPr>
          </a:p>
          <a:p>
            <a:pPr marL="389890" indent="-377190">
              <a:lnSpc>
                <a:spcPct val="100000"/>
              </a:lnSpc>
              <a:spcBef>
                <a:spcPts val="156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650" spc="-5" dirty="0">
                <a:solidFill>
                  <a:srgbClr val="2E2E2E"/>
                </a:solidFill>
                <a:latin typeface="Tahoma"/>
                <a:cs typeface="Tahoma"/>
              </a:rPr>
              <a:t>Genel</a:t>
            </a:r>
            <a:r>
              <a:rPr sz="2650" spc="-2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110" dirty="0">
                <a:solidFill>
                  <a:srgbClr val="2E2E2E"/>
                </a:solidFill>
                <a:latin typeface="Tahoma"/>
                <a:cs typeface="Tahoma"/>
              </a:rPr>
              <a:t>İlkeler:</a:t>
            </a:r>
            <a:endParaRPr sz="26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56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650" spc="-15" dirty="0">
                <a:solidFill>
                  <a:srgbClr val="2E2E2E"/>
                </a:solidFill>
                <a:latin typeface="Tahoma"/>
                <a:cs typeface="Tahoma"/>
              </a:rPr>
              <a:t>Hukuka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195" dirty="0">
                <a:solidFill>
                  <a:srgbClr val="2E2E2E"/>
                </a:solidFill>
                <a:latin typeface="Lucida Sans"/>
                <a:cs typeface="Lucida Sans"/>
              </a:rPr>
              <a:t>dürüstlük </a:t>
            </a: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kurallarına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uygun</a:t>
            </a:r>
            <a:r>
              <a:rPr sz="2650" spc="-20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85" dirty="0">
                <a:solidFill>
                  <a:srgbClr val="2E2E2E"/>
                </a:solidFill>
                <a:latin typeface="Tahoma"/>
                <a:cs typeface="Tahoma"/>
              </a:rPr>
              <a:t>olma,</a:t>
            </a:r>
            <a:endParaRPr sz="26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57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650" spc="-180" dirty="0">
                <a:solidFill>
                  <a:srgbClr val="2E2E2E"/>
                </a:solidFill>
                <a:latin typeface="Lucida Sans"/>
                <a:cs typeface="Lucida Sans"/>
              </a:rPr>
              <a:t>Doğru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204" dirty="0">
                <a:solidFill>
                  <a:srgbClr val="2E2E2E"/>
                </a:solidFill>
                <a:latin typeface="Lucida Sans"/>
                <a:cs typeface="Lucida Sans"/>
              </a:rPr>
              <a:t>gerektiğinde </a:t>
            </a:r>
            <a:r>
              <a:rPr sz="2650" spc="-180" dirty="0">
                <a:solidFill>
                  <a:srgbClr val="2E2E2E"/>
                </a:solidFill>
                <a:latin typeface="Lucida Sans"/>
                <a:cs typeface="Lucida Sans"/>
              </a:rPr>
              <a:t>güncel</a:t>
            </a:r>
            <a:r>
              <a:rPr sz="2650" spc="-6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85" dirty="0">
                <a:solidFill>
                  <a:srgbClr val="2E2E2E"/>
                </a:solidFill>
                <a:latin typeface="Tahoma"/>
                <a:cs typeface="Tahoma"/>
              </a:rPr>
              <a:t>olma,</a:t>
            </a:r>
            <a:endParaRPr sz="26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57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650" spc="-35" dirty="0">
                <a:solidFill>
                  <a:srgbClr val="2E2E2E"/>
                </a:solidFill>
                <a:latin typeface="Tahoma"/>
                <a:cs typeface="Tahoma"/>
              </a:rPr>
              <a:t>Belirli, </a:t>
            </a:r>
            <a:r>
              <a:rPr sz="2650" spc="-195" dirty="0">
                <a:solidFill>
                  <a:srgbClr val="2E2E2E"/>
                </a:solidFill>
                <a:latin typeface="Lucida Sans"/>
                <a:cs typeface="Lucida Sans"/>
              </a:rPr>
              <a:t>açık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240" dirty="0">
                <a:solidFill>
                  <a:srgbClr val="2E2E2E"/>
                </a:solidFill>
                <a:latin typeface="Lucida Sans"/>
                <a:cs typeface="Lucida Sans"/>
              </a:rPr>
              <a:t>meşru </a:t>
            </a:r>
            <a:r>
              <a:rPr sz="2650" spc="-195" dirty="0">
                <a:solidFill>
                  <a:srgbClr val="2E2E2E"/>
                </a:solidFill>
                <a:latin typeface="Lucida Sans"/>
                <a:cs typeface="Lucida Sans"/>
              </a:rPr>
              <a:t>amaçlar </a:t>
            </a:r>
            <a:r>
              <a:rPr sz="2650" spc="-170" dirty="0">
                <a:solidFill>
                  <a:srgbClr val="2E2E2E"/>
                </a:solidFill>
                <a:latin typeface="Lucida Sans"/>
                <a:cs typeface="Lucida Sans"/>
              </a:rPr>
              <a:t>için</a:t>
            </a:r>
            <a:r>
              <a:rPr sz="2650" spc="1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35" dirty="0">
                <a:solidFill>
                  <a:srgbClr val="2E2E2E"/>
                </a:solidFill>
                <a:latin typeface="Lucida Sans"/>
                <a:cs typeface="Lucida Sans"/>
              </a:rPr>
              <a:t>işlenme,</a:t>
            </a:r>
            <a:endParaRPr sz="2650">
              <a:latin typeface="Lucida Sans"/>
              <a:cs typeface="Lucida Sans"/>
            </a:endParaRPr>
          </a:p>
          <a:p>
            <a:pPr marL="1143635" lvl="1" indent="-376555">
              <a:lnSpc>
                <a:spcPct val="100000"/>
              </a:lnSpc>
              <a:spcBef>
                <a:spcPts val="157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İşlendikleri </a:t>
            </a:r>
            <a:r>
              <a:rPr sz="2650" spc="-200" dirty="0">
                <a:solidFill>
                  <a:srgbClr val="2E2E2E"/>
                </a:solidFill>
                <a:latin typeface="Lucida Sans"/>
                <a:cs typeface="Lucida Sans"/>
              </a:rPr>
              <a:t>amaçla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bağlantılı, </a:t>
            </a:r>
            <a:r>
              <a:rPr sz="2650" spc="-185" dirty="0">
                <a:solidFill>
                  <a:srgbClr val="2E2E2E"/>
                </a:solidFill>
                <a:latin typeface="Lucida Sans"/>
                <a:cs typeface="Lucida Sans"/>
              </a:rPr>
              <a:t>sınırlı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170" dirty="0">
                <a:solidFill>
                  <a:srgbClr val="2E2E2E"/>
                </a:solidFill>
                <a:latin typeface="Lucida Sans"/>
                <a:cs typeface="Lucida Sans"/>
              </a:rPr>
              <a:t>ölçülü</a:t>
            </a:r>
            <a:r>
              <a:rPr sz="2650" spc="14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85" dirty="0">
                <a:solidFill>
                  <a:srgbClr val="2E2E2E"/>
                </a:solidFill>
                <a:latin typeface="Tahoma"/>
                <a:cs typeface="Tahoma"/>
              </a:rPr>
              <a:t>olma,</a:t>
            </a:r>
            <a:endParaRPr sz="26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570"/>
              </a:spcBef>
              <a:buFont typeface="Arial"/>
              <a:buChar char="•"/>
              <a:tabLst>
                <a:tab pos="1143635" algn="l"/>
                <a:tab pos="1144270" algn="l"/>
                <a:tab pos="1861185" algn="l"/>
                <a:tab pos="3526790" algn="l"/>
                <a:tab pos="5155565" algn="l"/>
                <a:tab pos="5990590" algn="l"/>
                <a:tab pos="8582025" algn="l"/>
                <a:tab pos="9235440" algn="l"/>
                <a:tab pos="10345420" algn="l"/>
                <a:tab pos="11116945" algn="l"/>
                <a:tab pos="11898630" algn="l"/>
                <a:tab pos="12849225" algn="l"/>
              </a:tabLst>
            </a:pPr>
            <a:r>
              <a:rPr sz="2650" spc="-245" dirty="0">
                <a:solidFill>
                  <a:srgbClr val="2E2E2E"/>
                </a:solidFill>
                <a:latin typeface="Lucida Sans"/>
                <a:cs typeface="Lucida Sans"/>
              </a:rPr>
              <a:t>İlgili	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mevzuatta	</a:t>
            </a:r>
            <a:r>
              <a:rPr sz="2650" spc="-185" dirty="0">
                <a:solidFill>
                  <a:srgbClr val="2E2E2E"/>
                </a:solidFill>
                <a:latin typeface="Lucida Sans"/>
                <a:cs typeface="Lucida Sans"/>
              </a:rPr>
              <a:t>öngörülen	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veya	</a:t>
            </a:r>
            <a:r>
              <a:rPr sz="2650" spc="-200" dirty="0">
                <a:solidFill>
                  <a:srgbClr val="2E2E2E"/>
                </a:solidFill>
                <a:latin typeface="Lucida Sans"/>
                <a:cs typeface="Lucida Sans"/>
              </a:rPr>
              <a:t>işlendikleri</a:t>
            </a:r>
            <a:r>
              <a:rPr sz="2650" spc="3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amaç	</a:t>
            </a:r>
            <a:r>
              <a:rPr sz="2650" spc="-170" dirty="0">
                <a:solidFill>
                  <a:srgbClr val="2E2E2E"/>
                </a:solidFill>
                <a:latin typeface="Lucida Sans"/>
                <a:cs typeface="Lucida Sans"/>
              </a:rPr>
              <a:t>için </a:t>
            </a:r>
            <a:r>
              <a:rPr sz="2650" dirty="0">
                <a:solidFill>
                  <a:srgbClr val="2E2E2E"/>
                </a:solidFill>
                <a:latin typeface="Lucida Sans"/>
                <a:cs typeface="Lucida Sans"/>
              </a:rPr>
              <a:t>	 </a:t>
            </a:r>
            <a:r>
              <a:rPr sz="2650" spc="-95" dirty="0">
                <a:solidFill>
                  <a:srgbClr val="2E2E2E"/>
                </a:solidFill>
                <a:latin typeface="Tahoma"/>
                <a:cs typeface="Tahoma"/>
              </a:rPr>
              <a:t>gerekli	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olan	</a:t>
            </a:r>
            <a:r>
              <a:rPr sz="2650" spc="-170" dirty="0">
                <a:solidFill>
                  <a:srgbClr val="2E2E2E"/>
                </a:solidFill>
                <a:latin typeface="Lucida Sans"/>
                <a:cs typeface="Lucida Sans"/>
              </a:rPr>
              <a:t>süre	</a:t>
            </a:r>
            <a:r>
              <a:rPr sz="2650" spc="-65" dirty="0">
                <a:solidFill>
                  <a:srgbClr val="2E2E2E"/>
                </a:solidFill>
                <a:latin typeface="Tahoma"/>
                <a:cs typeface="Tahoma"/>
              </a:rPr>
              <a:t>kadar	</a:t>
            </a:r>
            <a:r>
              <a:rPr sz="2650" spc="-60" dirty="0">
                <a:solidFill>
                  <a:srgbClr val="2E2E2E"/>
                </a:solidFill>
                <a:latin typeface="Tahoma"/>
                <a:cs typeface="Tahoma"/>
              </a:rPr>
              <a:t>muhafaza</a:t>
            </a:r>
            <a:endParaRPr sz="2650">
              <a:latin typeface="Tahoma"/>
              <a:cs typeface="Tahoma"/>
            </a:endParaRPr>
          </a:p>
          <a:p>
            <a:pPr marL="1143635">
              <a:lnSpc>
                <a:spcPct val="100000"/>
              </a:lnSpc>
              <a:spcBef>
                <a:spcPts val="1570"/>
              </a:spcBef>
            </a:pP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edilme.</a:t>
            </a:r>
            <a:endParaRPr sz="26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18757" y="6205063"/>
            <a:ext cx="4488180" cy="2834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 algn="ctr">
              <a:lnSpc>
                <a:spcPct val="100000"/>
              </a:lnSpc>
              <a:spcBef>
                <a:spcPts val="105"/>
              </a:spcBef>
            </a:pPr>
            <a:r>
              <a:rPr sz="2300" b="1" spc="-45" dirty="0">
                <a:solidFill>
                  <a:srgbClr val="445369"/>
                </a:solidFill>
                <a:latin typeface="Lucida Sans"/>
                <a:cs typeface="Lucida Sans"/>
              </a:rPr>
              <a:t>VERİ</a:t>
            </a:r>
            <a:r>
              <a:rPr sz="2300" b="1" spc="-30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70" dirty="0">
                <a:solidFill>
                  <a:srgbClr val="445369"/>
                </a:solidFill>
                <a:latin typeface="Lucida Sans"/>
                <a:cs typeface="Lucida Sans"/>
              </a:rPr>
              <a:t>İŞLEYEN</a:t>
            </a:r>
            <a:endParaRPr sz="2300">
              <a:latin typeface="Lucida Sans"/>
              <a:cs typeface="Lucida Sans"/>
            </a:endParaRPr>
          </a:p>
          <a:p>
            <a:pPr marL="12700" marR="5080" indent="-635" algn="ctr">
              <a:lnSpc>
                <a:spcPct val="149400"/>
              </a:lnSpc>
              <a:spcBef>
                <a:spcPts val="340"/>
              </a:spcBef>
            </a:pP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Veri sorumlusunun </a:t>
            </a:r>
            <a:r>
              <a:rPr sz="2650" spc="-80" dirty="0">
                <a:solidFill>
                  <a:srgbClr val="445369"/>
                </a:solidFill>
                <a:latin typeface="Open Sans"/>
                <a:cs typeface="Open Sans"/>
              </a:rPr>
              <a:t>verdiği  yetkiye </a:t>
            </a:r>
            <a:r>
              <a:rPr sz="2650" spc="-90" dirty="0">
                <a:solidFill>
                  <a:srgbClr val="445369"/>
                </a:solidFill>
                <a:latin typeface="Open Sans"/>
                <a:cs typeface="Open Sans"/>
              </a:rPr>
              <a:t>dayanarak </a:t>
            </a:r>
            <a:r>
              <a:rPr sz="2650" spc="-65" dirty="0">
                <a:solidFill>
                  <a:srgbClr val="445369"/>
                </a:solidFill>
                <a:latin typeface="Open Sans"/>
                <a:cs typeface="Open Sans"/>
              </a:rPr>
              <a:t>onun </a:t>
            </a: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adına  kişisel verileri </a:t>
            </a:r>
            <a:r>
              <a:rPr sz="2650" spc="-75" dirty="0">
                <a:solidFill>
                  <a:srgbClr val="445369"/>
                </a:solidFill>
                <a:latin typeface="Open Sans"/>
                <a:cs typeface="Open Sans"/>
              </a:rPr>
              <a:t>işleyen </a:t>
            </a:r>
            <a:r>
              <a:rPr sz="2650" spc="-65" dirty="0">
                <a:solidFill>
                  <a:srgbClr val="445369"/>
                </a:solidFill>
                <a:latin typeface="Open Sans"/>
                <a:cs typeface="Open Sans"/>
              </a:rPr>
              <a:t>gerçek  </a:t>
            </a:r>
            <a:r>
              <a:rPr sz="2650" spc="-100" dirty="0">
                <a:solidFill>
                  <a:srgbClr val="445369"/>
                </a:solidFill>
                <a:latin typeface="Open Sans"/>
                <a:cs typeface="Open Sans"/>
              </a:rPr>
              <a:t>veya </a:t>
            </a:r>
            <a:r>
              <a:rPr sz="2650" spc="-55" dirty="0">
                <a:solidFill>
                  <a:srgbClr val="445369"/>
                </a:solidFill>
                <a:latin typeface="Open Sans"/>
                <a:cs typeface="Open Sans"/>
              </a:rPr>
              <a:t>tüzel</a:t>
            </a:r>
            <a:r>
              <a:rPr sz="2650" spc="50" dirty="0">
                <a:solidFill>
                  <a:srgbClr val="445369"/>
                </a:solidFill>
                <a:latin typeface="Open Sans"/>
                <a:cs typeface="Open Sans"/>
              </a:rPr>
              <a:t> </a:t>
            </a:r>
            <a:r>
              <a:rPr sz="2650" spc="-75" dirty="0">
                <a:solidFill>
                  <a:srgbClr val="445369"/>
                </a:solidFill>
                <a:latin typeface="Open Sans"/>
                <a:cs typeface="Open Sans"/>
              </a:rPr>
              <a:t>kişidir.</a:t>
            </a:r>
            <a:endParaRPr sz="265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91835" y="6205063"/>
            <a:ext cx="5059045" cy="3437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05"/>
              </a:spcBef>
            </a:pPr>
            <a:r>
              <a:rPr sz="2300" b="1" spc="-45" dirty="0">
                <a:solidFill>
                  <a:srgbClr val="445369"/>
                </a:solidFill>
                <a:latin typeface="Lucida Sans"/>
                <a:cs typeface="Lucida Sans"/>
              </a:rPr>
              <a:t>VERİ</a:t>
            </a:r>
            <a:r>
              <a:rPr sz="2300" b="1" spc="-29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0" dirty="0">
                <a:solidFill>
                  <a:srgbClr val="445369"/>
                </a:solidFill>
                <a:latin typeface="Lucida Sans"/>
                <a:cs typeface="Lucida Sans"/>
              </a:rPr>
              <a:t>SORUMLUSU</a:t>
            </a:r>
            <a:endParaRPr sz="2300">
              <a:latin typeface="Lucida Sans"/>
              <a:cs typeface="Lucida Sans"/>
            </a:endParaRPr>
          </a:p>
          <a:p>
            <a:pPr marL="12700" marR="5080" indent="1905" algn="ctr">
              <a:lnSpc>
                <a:spcPct val="149400"/>
              </a:lnSpc>
              <a:spcBef>
                <a:spcPts val="340"/>
              </a:spcBef>
            </a:pPr>
            <a:r>
              <a:rPr sz="2650" spc="-65" dirty="0">
                <a:solidFill>
                  <a:srgbClr val="445369"/>
                </a:solidFill>
                <a:latin typeface="Open Sans"/>
                <a:cs typeface="Open Sans"/>
              </a:rPr>
              <a:t>Kişisel </a:t>
            </a: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verilerin işleme </a:t>
            </a:r>
            <a:r>
              <a:rPr sz="2650" spc="-75" dirty="0">
                <a:solidFill>
                  <a:srgbClr val="445369"/>
                </a:solidFill>
                <a:latin typeface="Open Sans"/>
                <a:cs typeface="Open Sans"/>
              </a:rPr>
              <a:t>amaçlarını  </a:t>
            </a:r>
            <a:r>
              <a:rPr sz="2650" spc="-80" dirty="0">
                <a:solidFill>
                  <a:srgbClr val="445369"/>
                </a:solidFill>
                <a:latin typeface="Open Sans"/>
                <a:cs typeface="Open Sans"/>
              </a:rPr>
              <a:t>ve </a:t>
            </a:r>
            <a:r>
              <a:rPr sz="2650" spc="-75" dirty="0">
                <a:solidFill>
                  <a:srgbClr val="445369"/>
                </a:solidFill>
                <a:latin typeface="Open Sans"/>
                <a:cs typeface="Open Sans"/>
              </a:rPr>
              <a:t>vasıtalarını belirleyen, </a:t>
            </a: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veri </a:t>
            </a:r>
            <a:r>
              <a:rPr sz="2650" spc="-90" dirty="0">
                <a:solidFill>
                  <a:srgbClr val="445369"/>
                </a:solidFill>
                <a:latin typeface="Open Sans"/>
                <a:cs typeface="Open Sans"/>
              </a:rPr>
              <a:t>kayıt  </a:t>
            </a: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sisteminin </a:t>
            </a:r>
            <a:r>
              <a:rPr sz="2650" spc="-80" dirty="0">
                <a:solidFill>
                  <a:srgbClr val="445369"/>
                </a:solidFill>
                <a:latin typeface="Open Sans"/>
                <a:cs typeface="Open Sans"/>
              </a:rPr>
              <a:t>kurulmasından</a:t>
            </a:r>
            <a:r>
              <a:rPr sz="2650" spc="50" dirty="0">
                <a:solidFill>
                  <a:srgbClr val="445369"/>
                </a:solidFill>
                <a:latin typeface="Open Sans"/>
                <a:cs typeface="Open Sans"/>
              </a:rPr>
              <a:t> </a:t>
            </a:r>
            <a:r>
              <a:rPr sz="2650" spc="-80" dirty="0">
                <a:solidFill>
                  <a:srgbClr val="445369"/>
                </a:solidFill>
                <a:latin typeface="Open Sans"/>
                <a:cs typeface="Open Sans"/>
              </a:rPr>
              <a:t>ve</a:t>
            </a:r>
            <a:endParaRPr sz="2650">
              <a:latin typeface="Open Sans"/>
              <a:cs typeface="Open Sans"/>
            </a:endParaRPr>
          </a:p>
          <a:p>
            <a:pPr marL="250190" marR="240029" algn="ctr">
              <a:lnSpc>
                <a:spcPct val="149400"/>
              </a:lnSpc>
            </a:pP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yönetilmesinden </a:t>
            </a:r>
            <a:r>
              <a:rPr sz="2650" spc="-75" dirty="0">
                <a:solidFill>
                  <a:srgbClr val="445369"/>
                </a:solidFill>
                <a:latin typeface="Open Sans"/>
                <a:cs typeface="Open Sans"/>
              </a:rPr>
              <a:t>sorumlu </a:t>
            </a: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olan  </a:t>
            </a:r>
            <a:r>
              <a:rPr sz="2650" spc="-65" dirty="0">
                <a:solidFill>
                  <a:srgbClr val="445369"/>
                </a:solidFill>
                <a:latin typeface="Open Sans"/>
                <a:cs typeface="Open Sans"/>
              </a:rPr>
              <a:t>gerçek </a:t>
            </a:r>
            <a:r>
              <a:rPr sz="2650" spc="-100" dirty="0">
                <a:solidFill>
                  <a:srgbClr val="445369"/>
                </a:solidFill>
                <a:latin typeface="Open Sans"/>
                <a:cs typeface="Open Sans"/>
              </a:rPr>
              <a:t>veya </a:t>
            </a:r>
            <a:r>
              <a:rPr sz="2650" spc="-50" dirty="0">
                <a:solidFill>
                  <a:srgbClr val="445369"/>
                </a:solidFill>
                <a:latin typeface="Open Sans"/>
                <a:cs typeface="Open Sans"/>
              </a:rPr>
              <a:t>tüzel</a:t>
            </a:r>
            <a:r>
              <a:rPr sz="2650" spc="100" dirty="0">
                <a:solidFill>
                  <a:srgbClr val="445369"/>
                </a:solidFill>
                <a:latin typeface="Open Sans"/>
                <a:cs typeface="Open Sans"/>
              </a:rPr>
              <a:t> </a:t>
            </a:r>
            <a:r>
              <a:rPr sz="2650" spc="-75" dirty="0">
                <a:solidFill>
                  <a:srgbClr val="445369"/>
                </a:solidFill>
                <a:latin typeface="Open Sans"/>
                <a:cs typeface="Open Sans"/>
              </a:rPr>
              <a:t>kişidir.</a:t>
            </a:r>
            <a:endParaRPr sz="265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0988" y="6205063"/>
            <a:ext cx="4047490" cy="1627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 algn="ctr">
              <a:lnSpc>
                <a:spcPct val="100000"/>
              </a:lnSpc>
              <a:spcBef>
                <a:spcPts val="105"/>
              </a:spcBef>
            </a:pPr>
            <a:r>
              <a:rPr sz="2300" b="1" spc="-130" dirty="0">
                <a:solidFill>
                  <a:srgbClr val="445369"/>
                </a:solidFill>
                <a:latin typeface="Lucida Sans"/>
                <a:cs typeface="Lucida Sans"/>
              </a:rPr>
              <a:t>İLGİLİ</a:t>
            </a:r>
            <a:r>
              <a:rPr sz="2300" b="1" spc="-26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65" dirty="0">
                <a:solidFill>
                  <a:srgbClr val="445369"/>
                </a:solidFill>
                <a:latin typeface="Lucida Sans"/>
                <a:cs typeface="Lucida Sans"/>
              </a:rPr>
              <a:t>KİŞİ</a:t>
            </a:r>
            <a:endParaRPr sz="2300">
              <a:latin typeface="Lucida Sans"/>
              <a:cs typeface="Lucida Sans"/>
            </a:endParaRPr>
          </a:p>
          <a:p>
            <a:pPr marL="12700" marR="5080" algn="ctr">
              <a:lnSpc>
                <a:spcPct val="149400"/>
              </a:lnSpc>
              <a:spcBef>
                <a:spcPts val="340"/>
              </a:spcBef>
            </a:pPr>
            <a:r>
              <a:rPr sz="2650" spc="-65" dirty="0">
                <a:solidFill>
                  <a:srgbClr val="445369"/>
                </a:solidFill>
                <a:latin typeface="Open Sans"/>
                <a:cs typeface="Open Sans"/>
              </a:rPr>
              <a:t>Kişisel </a:t>
            </a:r>
            <a:r>
              <a:rPr sz="2650" spc="-70" dirty="0">
                <a:solidFill>
                  <a:srgbClr val="445369"/>
                </a:solidFill>
                <a:latin typeface="Open Sans"/>
                <a:cs typeface="Open Sans"/>
              </a:rPr>
              <a:t>verisi </a:t>
            </a:r>
            <a:r>
              <a:rPr sz="2650" spc="-60" dirty="0">
                <a:solidFill>
                  <a:srgbClr val="445369"/>
                </a:solidFill>
                <a:latin typeface="Open Sans"/>
                <a:cs typeface="Open Sans"/>
              </a:rPr>
              <a:t>işlenen </a:t>
            </a:r>
            <a:r>
              <a:rPr sz="2650" spc="-65" dirty="0">
                <a:solidFill>
                  <a:srgbClr val="445369"/>
                </a:solidFill>
                <a:latin typeface="Open Sans"/>
                <a:cs typeface="Open Sans"/>
              </a:rPr>
              <a:t>gerçek  </a:t>
            </a:r>
            <a:r>
              <a:rPr sz="2650" spc="-75" dirty="0">
                <a:solidFill>
                  <a:srgbClr val="445369"/>
                </a:solidFill>
                <a:latin typeface="Open Sans"/>
                <a:cs typeface="Open Sans"/>
              </a:rPr>
              <a:t>kişidir.</a:t>
            </a:r>
            <a:endParaRPr sz="2650">
              <a:latin typeface="Open Sans"/>
              <a:cs typeface="Open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418642" y="4469253"/>
            <a:ext cx="1278255" cy="633730"/>
          </a:xfrm>
          <a:custGeom>
            <a:avLst/>
            <a:gdLst/>
            <a:ahLst/>
            <a:cxnLst/>
            <a:rect l="l" t="t" r="r" b="b"/>
            <a:pathLst>
              <a:path w="1278255" h="633729">
                <a:moveTo>
                  <a:pt x="961467" y="0"/>
                </a:moveTo>
                <a:lnTo>
                  <a:pt x="961467" y="158359"/>
                </a:lnTo>
                <a:lnTo>
                  <a:pt x="0" y="158359"/>
                </a:lnTo>
                <a:lnTo>
                  <a:pt x="0" y="475078"/>
                </a:lnTo>
                <a:lnTo>
                  <a:pt x="961467" y="475078"/>
                </a:lnTo>
                <a:lnTo>
                  <a:pt x="961467" y="633437"/>
                </a:lnTo>
                <a:lnTo>
                  <a:pt x="1278186" y="316718"/>
                </a:lnTo>
                <a:lnTo>
                  <a:pt x="961467" y="0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29347" y="4469253"/>
            <a:ext cx="1278255" cy="633730"/>
          </a:xfrm>
          <a:custGeom>
            <a:avLst/>
            <a:gdLst/>
            <a:ahLst/>
            <a:cxnLst/>
            <a:rect l="l" t="t" r="r" b="b"/>
            <a:pathLst>
              <a:path w="1278254" h="633729">
                <a:moveTo>
                  <a:pt x="961467" y="0"/>
                </a:moveTo>
                <a:lnTo>
                  <a:pt x="961467" y="158359"/>
                </a:lnTo>
                <a:lnTo>
                  <a:pt x="0" y="158359"/>
                </a:lnTo>
                <a:lnTo>
                  <a:pt x="0" y="475078"/>
                </a:lnTo>
                <a:lnTo>
                  <a:pt x="961467" y="475078"/>
                </a:lnTo>
                <a:lnTo>
                  <a:pt x="961467" y="633437"/>
                </a:lnTo>
                <a:lnTo>
                  <a:pt x="1278186" y="316718"/>
                </a:lnTo>
                <a:lnTo>
                  <a:pt x="961467" y="0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28667" y="2037305"/>
            <a:ext cx="1280795" cy="75565"/>
          </a:xfrm>
          <a:custGeom>
            <a:avLst/>
            <a:gdLst/>
            <a:ahLst/>
            <a:cxnLst/>
            <a:rect l="l" t="t" r="r" b="b"/>
            <a:pathLst>
              <a:path w="1280795" h="75564">
                <a:moveTo>
                  <a:pt x="0" y="75409"/>
                </a:moveTo>
                <a:lnTo>
                  <a:pt x="1280700" y="75409"/>
                </a:lnTo>
                <a:lnTo>
                  <a:pt x="1280700" y="0"/>
                </a:lnTo>
                <a:lnTo>
                  <a:pt x="0" y="0"/>
                </a:lnTo>
                <a:lnTo>
                  <a:pt x="0" y="75409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020" marR="21590" algn="ctr">
              <a:lnSpc>
                <a:spcPts val="8445"/>
              </a:lnSpc>
              <a:spcBef>
                <a:spcPts val="105"/>
              </a:spcBef>
            </a:pPr>
            <a:r>
              <a:rPr spc="-25" dirty="0">
                <a:solidFill>
                  <a:srgbClr val="445369"/>
                </a:solidFill>
              </a:rPr>
              <a:t>KVKK </a:t>
            </a:r>
            <a:r>
              <a:rPr spc="-409" dirty="0">
                <a:solidFill>
                  <a:srgbClr val="445369"/>
                </a:solidFill>
              </a:rPr>
              <a:t>–</a:t>
            </a:r>
            <a:r>
              <a:rPr spc="-775" dirty="0">
                <a:solidFill>
                  <a:srgbClr val="445369"/>
                </a:solidFill>
              </a:rPr>
              <a:t> </a:t>
            </a:r>
            <a:r>
              <a:rPr spc="-370" dirty="0">
                <a:solidFill>
                  <a:srgbClr val="445369"/>
                </a:solidFill>
              </a:rPr>
              <a:t>Kişiler</a:t>
            </a:r>
          </a:p>
          <a:p>
            <a:pPr marL="33020" algn="ctr">
              <a:lnSpc>
                <a:spcPts val="2805"/>
              </a:lnSpc>
            </a:pPr>
            <a:r>
              <a:rPr sz="2550" b="0" spc="-180" dirty="0">
                <a:solidFill>
                  <a:srgbClr val="445369"/>
                </a:solidFill>
                <a:latin typeface="Lucida Sans"/>
                <a:cs typeface="Lucida Sans"/>
              </a:rPr>
              <a:t>Kişisel </a:t>
            </a:r>
            <a:r>
              <a:rPr sz="2550" b="0" spc="-135" dirty="0">
                <a:solidFill>
                  <a:srgbClr val="445369"/>
                </a:solidFill>
                <a:latin typeface="Lucida Sans"/>
                <a:cs typeface="Lucida Sans"/>
              </a:rPr>
              <a:t>verilerin </a:t>
            </a:r>
            <a:r>
              <a:rPr sz="2550" b="0" spc="-200" dirty="0">
                <a:solidFill>
                  <a:srgbClr val="445369"/>
                </a:solidFill>
                <a:latin typeface="Lucida Sans"/>
                <a:cs typeface="Lucida Sans"/>
              </a:rPr>
              <a:t>korunması </a:t>
            </a:r>
            <a:r>
              <a:rPr sz="2550" b="0" spc="-204" dirty="0">
                <a:solidFill>
                  <a:srgbClr val="445369"/>
                </a:solidFill>
                <a:latin typeface="Lucida Sans"/>
                <a:cs typeface="Lucida Sans"/>
              </a:rPr>
              <a:t>hukukunda</a:t>
            </a:r>
            <a:r>
              <a:rPr sz="2550" b="0" spc="3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550" b="0" spc="-1000" dirty="0">
                <a:solidFill>
                  <a:srgbClr val="445369"/>
                </a:solidFill>
                <a:latin typeface="Lucida Sans"/>
                <a:cs typeface="Lucida Sans"/>
              </a:rPr>
              <a:t>taraflar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888294" y="3597019"/>
            <a:ext cx="2290764" cy="22857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4627" y="3639751"/>
            <a:ext cx="2290764" cy="2304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83526" y="3649806"/>
            <a:ext cx="2180590" cy="2180590"/>
          </a:xfrm>
          <a:custGeom>
            <a:avLst/>
            <a:gdLst/>
            <a:ahLst/>
            <a:cxnLst/>
            <a:rect l="l" t="t" r="r" b="b"/>
            <a:pathLst>
              <a:path w="2180590" h="2180590">
                <a:moveTo>
                  <a:pt x="1088301" y="0"/>
                </a:moveTo>
                <a:lnTo>
                  <a:pt x="1039726" y="1057"/>
                </a:lnTo>
                <a:lnTo>
                  <a:pt x="991704" y="4201"/>
                </a:lnTo>
                <a:lnTo>
                  <a:pt x="944280" y="9387"/>
                </a:lnTo>
                <a:lnTo>
                  <a:pt x="897497" y="16572"/>
                </a:lnTo>
                <a:lnTo>
                  <a:pt x="851400" y="25712"/>
                </a:lnTo>
                <a:lnTo>
                  <a:pt x="806031" y="36763"/>
                </a:lnTo>
                <a:lnTo>
                  <a:pt x="761435" y="49682"/>
                </a:lnTo>
                <a:lnTo>
                  <a:pt x="717655" y="64424"/>
                </a:lnTo>
                <a:lnTo>
                  <a:pt x="674736" y="80947"/>
                </a:lnTo>
                <a:lnTo>
                  <a:pt x="632721" y="99206"/>
                </a:lnTo>
                <a:lnTo>
                  <a:pt x="591653" y="119157"/>
                </a:lnTo>
                <a:lnTo>
                  <a:pt x="551577" y="140757"/>
                </a:lnTo>
                <a:lnTo>
                  <a:pt x="512536" y="163962"/>
                </a:lnTo>
                <a:lnTo>
                  <a:pt x="474575" y="188729"/>
                </a:lnTo>
                <a:lnTo>
                  <a:pt x="437736" y="215013"/>
                </a:lnTo>
                <a:lnTo>
                  <a:pt x="402064" y="242772"/>
                </a:lnTo>
                <a:lnTo>
                  <a:pt x="367603" y="271960"/>
                </a:lnTo>
                <a:lnTo>
                  <a:pt x="334396" y="302535"/>
                </a:lnTo>
                <a:lnTo>
                  <a:pt x="302487" y="334452"/>
                </a:lnTo>
                <a:lnTo>
                  <a:pt x="271919" y="367669"/>
                </a:lnTo>
                <a:lnTo>
                  <a:pt x="242738" y="402141"/>
                </a:lnTo>
                <a:lnTo>
                  <a:pt x="214985" y="437824"/>
                </a:lnTo>
                <a:lnTo>
                  <a:pt x="188706" y="474675"/>
                </a:lnTo>
                <a:lnTo>
                  <a:pt x="163944" y="512651"/>
                </a:lnTo>
                <a:lnTo>
                  <a:pt x="140743" y="551706"/>
                </a:lnTo>
                <a:lnTo>
                  <a:pt x="119146" y="591798"/>
                </a:lnTo>
                <a:lnTo>
                  <a:pt x="99197" y="632883"/>
                </a:lnTo>
                <a:lnTo>
                  <a:pt x="80941" y="674918"/>
                </a:lnTo>
                <a:lnTo>
                  <a:pt x="64420" y="717857"/>
                </a:lnTo>
                <a:lnTo>
                  <a:pt x="49679" y="761658"/>
                </a:lnTo>
                <a:lnTo>
                  <a:pt x="36761" y="806277"/>
                </a:lnTo>
                <a:lnTo>
                  <a:pt x="25711" y="851671"/>
                </a:lnTo>
                <a:lnTo>
                  <a:pt x="16572" y="897795"/>
                </a:lnTo>
                <a:lnTo>
                  <a:pt x="9387" y="944605"/>
                </a:lnTo>
                <a:lnTo>
                  <a:pt x="4201" y="992059"/>
                </a:lnTo>
                <a:lnTo>
                  <a:pt x="1057" y="1040112"/>
                </a:lnTo>
                <a:lnTo>
                  <a:pt x="0" y="1088720"/>
                </a:lnTo>
                <a:lnTo>
                  <a:pt x="1057" y="1137262"/>
                </a:lnTo>
                <a:lnTo>
                  <a:pt x="4201" y="1185268"/>
                </a:lnTo>
                <a:lnTo>
                  <a:pt x="9387" y="1232692"/>
                </a:lnTo>
                <a:lnTo>
                  <a:pt x="16572" y="1279491"/>
                </a:lnTo>
                <a:lnTo>
                  <a:pt x="25711" y="1325619"/>
                </a:lnTo>
                <a:lnTo>
                  <a:pt x="36761" y="1371033"/>
                </a:lnTo>
                <a:lnTo>
                  <a:pt x="49679" y="1415686"/>
                </a:lnTo>
                <a:lnTo>
                  <a:pt x="64420" y="1459535"/>
                </a:lnTo>
                <a:lnTo>
                  <a:pt x="80941" y="1502534"/>
                </a:lnTo>
                <a:lnTo>
                  <a:pt x="99197" y="1544639"/>
                </a:lnTo>
                <a:lnTo>
                  <a:pt x="119146" y="1585806"/>
                </a:lnTo>
                <a:lnTo>
                  <a:pt x="140743" y="1625989"/>
                </a:lnTo>
                <a:lnTo>
                  <a:pt x="163944" y="1665144"/>
                </a:lnTo>
                <a:lnTo>
                  <a:pt x="188706" y="1703226"/>
                </a:lnTo>
                <a:lnTo>
                  <a:pt x="214985" y="1740191"/>
                </a:lnTo>
                <a:lnTo>
                  <a:pt x="242738" y="1775993"/>
                </a:lnTo>
                <a:lnTo>
                  <a:pt x="271919" y="1810588"/>
                </a:lnTo>
                <a:lnTo>
                  <a:pt x="302487" y="1843932"/>
                </a:lnTo>
                <a:lnTo>
                  <a:pt x="334396" y="1875979"/>
                </a:lnTo>
                <a:lnTo>
                  <a:pt x="367603" y="1906685"/>
                </a:lnTo>
                <a:lnTo>
                  <a:pt x="402064" y="1936005"/>
                </a:lnTo>
                <a:lnTo>
                  <a:pt x="437736" y="1963894"/>
                </a:lnTo>
                <a:lnTo>
                  <a:pt x="474575" y="1990308"/>
                </a:lnTo>
                <a:lnTo>
                  <a:pt x="512536" y="2015203"/>
                </a:lnTo>
                <a:lnTo>
                  <a:pt x="551577" y="2038532"/>
                </a:lnTo>
                <a:lnTo>
                  <a:pt x="591653" y="2060252"/>
                </a:lnTo>
                <a:lnTo>
                  <a:pt x="632721" y="2080318"/>
                </a:lnTo>
                <a:lnTo>
                  <a:pt x="674736" y="2098685"/>
                </a:lnTo>
                <a:lnTo>
                  <a:pt x="717655" y="2115309"/>
                </a:lnTo>
                <a:lnTo>
                  <a:pt x="761435" y="2130144"/>
                </a:lnTo>
                <a:lnTo>
                  <a:pt x="806031" y="2143146"/>
                </a:lnTo>
                <a:lnTo>
                  <a:pt x="851400" y="2154271"/>
                </a:lnTo>
                <a:lnTo>
                  <a:pt x="897497" y="2163473"/>
                </a:lnTo>
                <a:lnTo>
                  <a:pt x="944280" y="2170708"/>
                </a:lnTo>
                <a:lnTo>
                  <a:pt x="991704" y="2175932"/>
                </a:lnTo>
                <a:lnTo>
                  <a:pt x="1039726" y="2179099"/>
                </a:lnTo>
                <a:lnTo>
                  <a:pt x="1088301" y="2180164"/>
                </a:lnTo>
                <a:lnTo>
                  <a:pt x="1136844" y="2179099"/>
                </a:lnTo>
                <a:lnTo>
                  <a:pt x="1184852" y="2175932"/>
                </a:lnTo>
                <a:lnTo>
                  <a:pt x="1232281" y="2170708"/>
                </a:lnTo>
                <a:lnTo>
                  <a:pt x="1279086" y="2163473"/>
                </a:lnTo>
                <a:lnTo>
                  <a:pt x="1325221" y="2154271"/>
                </a:lnTo>
                <a:lnTo>
                  <a:pt x="1370643" y="2143146"/>
                </a:lnTo>
                <a:lnTo>
                  <a:pt x="1415306" y="2130144"/>
                </a:lnTo>
                <a:lnTo>
                  <a:pt x="1459166" y="2115309"/>
                </a:lnTo>
                <a:lnTo>
                  <a:pt x="1502177" y="2098685"/>
                </a:lnTo>
                <a:lnTo>
                  <a:pt x="1544296" y="2080318"/>
                </a:lnTo>
                <a:lnTo>
                  <a:pt x="1585476" y="2060252"/>
                </a:lnTo>
                <a:lnTo>
                  <a:pt x="1625674" y="2038532"/>
                </a:lnTo>
                <a:lnTo>
                  <a:pt x="1664844" y="2015203"/>
                </a:lnTo>
                <a:lnTo>
                  <a:pt x="1702942" y="1990308"/>
                </a:lnTo>
                <a:lnTo>
                  <a:pt x="1739922" y="1963894"/>
                </a:lnTo>
                <a:lnTo>
                  <a:pt x="1775741" y="1936005"/>
                </a:lnTo>
                <a:lnTo>
                  <a:pt x="1810353" y="1906685"/>
                </a:lnTo>
                <a:lnTo>
                  <a:pt x="1843714" y="1875979"/>
                </a:lnTo>
                <a:lnTo>
                  <a:pt x="1875778" y="1843932"/>
                </a:lnTo>
                <a:lnTo>
                  <a:pt x="1906500" y="1810588"/>
                </a:lnTo>
                <a:lnTo>
                  <a:pt x="1935837" y="1775993"/>
                </a:lnTo>
                <a:lnTo>
                  <a:pt x="1963743" y="1740191"/>
                </a:lnTo>
                <a:lnTo>
                  <a:pt x="1990174" y="1703226"/>
                </a:lnTo>
                <a:lnTo>
                  <a:pt x="2015084" y="1665144"/>
                </a:lnTo>
                <a:lnTo>
                  <a:pt x="2038428" y="1625989"/>
                </a:lnTo>
                <a:lnTo>
                  <a:pt x="2060163" y="1585806"/>
                </a:lnTo>
                <a:lnTo>
                  <a:pt x="2080243" y="1544639"/>
                </a:lnTo>
                <a:lnTo>
                  <a:pt x="2098623" y="1502534"/>
                </a:lnTo>
                <a:lnTo>
                  <a:pt x="2115258" y="1459535"/>
                </a:lnTo>
                <a:lnTo>
                  <a:pt x="2130105" y="1415686"/>
                </a:lnTo>
                <a:lnTo>
                  <a:pt x="2143117" y="1371033"/>
                </a:lnTo>
                <a:lnTo>
                  <a:pt x="2154250" y="1325619"/>
                </a:lnTo>
                <a:lnTo>
                  <a:pt x="2163460" y="1279491"/>
                </a:lnTo>
                <a:lnTo>
                  <a:pt x="2170701" y="1232692"/>
                </a:lnTo>
                <a:lnTo>
                  <a:pt x="2175928" y="1185268"/>
                </a:lnTo>
                <a:lnTo>
                  <a:pt x="2179098" y="1137262"/>
                </a:lnTo>
                <a:lnTo>
                  <a:pt x="2180164" y="1088720"/>
                </a:lnTo>
                <a:lnTo>
                  <a:pt x="2179098" y="1040112"/>
                </a:lnTo>
                <a:lnTo>
                  <a:pt x="2175928" y="992059"/>
                </a:lnTo>
                <a:lnTo>
                  <a:pt x="2170701" y="944605"/>
                </a:lnTo>
                <a:lnTo>
                  <a:pt x="2163460" y="897795"/>
                </a:lnTo>
                <a:lnTo>
                  <a:pt x="2154250" y="851671"/>
                </a:lnTo>
                <a:lnTo>
                  <a:pt x="2143117" y="806277"/>
                </a:lnTo>
                <a:lnTo>
                  <a:pt x="2130105" y="761658"/>
                </a:lnTo>
                <a:lnTo>
                  <a:pt x="2115258" y="717857"/>
                </a:lnTo>
                <a:lnTo>
                  <a:pt x="2098623" y="674918"/>
                </a:lnTo>
                <a:lnTo>
                  <a:pt x="2080243" y="632883"/>
                </a:lnTo>
                <a:lnTo>
                  <a:pt x="2060163" y="591798"/>
                </a:lnTo>
                <a:lnTo>
                  <a:pt x="2038428" y="551706"/>
                </a:lnTo>
                <a:lnTo>
                  <a:pt x="2015084" y="512651"/>
                </a:lnTo>
                <a:lnTo>
                  <a:pt x="1990174" y="474675"/>
                </a:lnTo>
                <a:lnTo>
                  <a:pt x="1963743" y="437824"/>
                </a:lnTo>
                <a:lnTo>
                  <a:pt x="1935837" y="402141"/>
                </a:lnTo>
                <a:lnTo>
                  <a:pt x="1906500" y="367669"/>
                </a:lnTo>
                <a:lnTo>
                  <a:pt x="1875778" y="334452"/>
                </a:lnTo>
                <a:lnTo>
                  <a:pt x="1843714" y="302535"/>
                </a:lnTo>
                <a:lnTo>
                  <a:pt x="1810353" y="271960"/>
                </a:lnTo>
                <a:lnTo>
                  <a:pt x="1775741" y="242772"/>
                </a:lnTo>
                <a:lnTo>
                  <a:pt x="1739922" y="215013"/>
                </a:lnTo>
                <a:lnTo>
                  <a:pt x="1702942" y="188729"/>
                </a:lnTo>
                <a:lnTo>
                  <a:pt x="1664844" y="163962"/>
                </a:lnTo>
                <a:lnTo>
                  <a:pt x="1625674" y="140757"/>
                </a:lnTo>
                <a:lnTo>
                  <a:pt x="1585476" y="119157"/>
                </a:lnTo>
                <a:lnTo>
                  <a:pt x="1544296" y="99206"/>
                </a:lnTo>
                <a:lnTo>
                  <a:pt x="1502177" y="80947"/>
                </a:lnTo>
                <a:lnTo>
                  <a:pt x="1459166" y="64424"/>
                </a:lnTo>
                <a:lnTo>
                  <a:pt x="1415306" y="49682"/>
                </a:lnTo>
                <a:lnTo>
                  <a:pt x="1370643" y="36763"/>
                </a:lnTo>
                <a:lnTo>
                  <a:pt x="1325221" y="25712"/>
                </a:lnTo>
                <a:lnTo>
                  <a:pt x="1279086" y="16572"/>
                </a:lnTo>
                <a:lnTo>
                  <a:pt x="1232281" y="9387"/>
                </a:lnTo>
                <a:lnTo>
                  <a:pt x="1184852" y="4201"/>
                </a:lnTo>
                <a:lnTo>
                  <a:pt x="1136844" y="1057"/>
                </a:lnTo>
                <a:lnTo>
                  <a:pt x="1088301" y="0"/>
                </a:lnTo>
                <a:close/>
              </a:path>
            </a:pathLst>
          </a:custGeom>
          <a:solidFill>
            <a:srgbClr val="B63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71932" y="3649806"/>
            <a:ext cx="1092200" cy="2180590"/>
          </a:xfrm>
          <a:custGeom>
            <a:avLst/>
            <a:gdLst/>
            <a:ahLst/>
            <a:cxnLst/>
            <a:rect l="l" t="t" r="r" b="b"/>
            <a:pathLst>
              <a:path w="1092200" h="2180590">
                <a:moveTo>
                  <a:pt x="0" y="0"/>
                </a:moveTo>
                <a:lnTo>
                  <a:pt x="0" y="2180164"/>
                </a:lnTo>
                <a:lnTo>
                  <a:pt x="48542" y="2179099"/>
                </a:lnTo>
                <a:lnTo>
                  <a:pt x="96550" y="2175932"/>
                </a:lnTo>
                <a:lnTo>
                  <a:pt x="143977" y="2170708"/>
                </a:lnTo>
                <a:lnTo>
                  <a:pt x="190781" y="2163473"/>
                </a:lnTo>
                <a:lnTo>
                  <a:pt x="236914" y="2154271"/>
                </a:lnTo>
                <a:lnTo>
                  <a:pt x="282334" y="2143146"/>
                </a:lnTo>
                <a:lnTo>
                  <a:pt x="326995" y="2130144"/>
                </a:lnTo>
                <a:lnTo>
                  <a:pt x="370852" y="2115309"/>
                </a:lnTo>
                <a:lnTo>
                  <a:pt x="413860" y="2098685"/>
                </a:lnTo>
                <a:lnTo>
                  <a:pt x="455975" y="2080318"/>
                </a:lnTo>
                <a:lnTo>
                  <a:pt x="497152" y="2060252"/>
                </a:lnTo>
                <a:lnTo>
                  <a:pt x="537346" y="2038532"/>
                </a:lnTo>
                <a:lnTo>
                  <a:pt x="576512" y="2015203"/>
                </a:lnTo>
                <a:lnTo>
                  <a:pt x="614606" y="1990308"/>
                </a:lnTo>
                <a:lnTo>
                  <a:pt x="651583" y="1963894"/>
                </a:lnTo>
                <a:lnTo>
                  <a:pt x="687398" y="1936005"/>
                </a:lnTo>
                <a:lnTo>
                  <a:pt x="722005" y="1906685"/>
                </a:lnTo>
                <a:lnTo>
                  <a:pt x="755362" y="1875979"/>
                </a:lnTo>
                <a:lnTo>
                  <a:pt x="787421" y="1843932"/>
                </a:lnTo>
                <a:lnTo>
                  <a:pt x="818140" y="1810588"/>
                </a:lnTo>
                <a:lnTo>
                  <a:pt x="847473" y="1775993"/>
                </a:lnTo>
                <a:lnTo>
                  <a:pt x="875375" y="1740191"/>
                </a:lnTo>
                <a:lnTo>
                  <a:pt x="901801" y="1703226"/>
                </a:lnTo>
                <a:lnTo>
                  <a:pt x="926707" y="1665144"/>
                </a:lnTo>
                <a:lnTo>
                  <a:pt x="950048" y="1625989"/>
                </a:lnTo>
                <a:lnTo>
                  <a:pt x="971779" y="1585806"/>
                </a:lnTo>
                <a:lnTo>
                  <a:pt x="991855" y="1544639"/>
                </a:lnTo>
                <a:lnTo>
                  <a:pt x="1010232" y="1502534"/>
                </a:lnTo>
                <a:lnTo>
                  <a:pt x="1026865" y="1459535"/>
                </a:lnTo>
                <a:lnTo>
                  <a:pt x="1041708" y="1415686"/>
                </a:lnTo>
                <a:lnTo>
                  <a:pt x="1054718" y="1371033"/>
                </a:lnTo>
                <a:lnTo>
                  <a:pt x="1065849" y="1325619"/>
                </a:lnTo>
                <a:lnTo>
                  <a:pt x="1075057" y="1279491"/>
                </a:lnTo>
                <a:lnTo>
                  <a:pt x="1082296" y="1232692"/>
                </a:lnTo>
                <a:lnTo>
                  <a:pt x="1087523" y="1185268"/>
                </a:lnTo>
                <a:lnTo>
                  <a:pt x="1090691" y="1137262"/>
                </a:lnTo>
                <a:lnTo>
                  <a:pt x="1091758" y="1088720"/>
                </a:lnTo>
                <a:lnTo>
                  <a:pt x="1090691" y="1040112"/>
                </a:lnTo>
                <a:lnTo>
                  <a:pt x="1087523" y="992059"/>
                </a:lnTo>
                <a:lnTo>
                  <a:pt x="1082296" y="944605"/>
                </a:lnTo>
                <a:lnTo>
                  <a:pt x="1075057" y="897795"/>
                </a:lnTo>
                <a:lnTo>
                  <a:pt x="1065849" y="851671"/>
                </a:lnTo>
                <a:lnTo>
                  <a:pt x="1054718" y="806277"/>
                </a:lnTo>
                <a:lnTo>
                  <a:pt x="1041708" y="761658"/>
                </a:lnTo>
                <a:lnTo>
                  <a:pt x="1026865" y="717857"/>
                </a:lnTo>
                <a:lnTo>
                  <a:pt x="1010232" y="674918"/>
                </a:lnTo>
                <a:lnTo>
                  <a:pt x="991855" y="632883"/>
                </a:lnTo>
                <a:lnTo>
                  <a:pt x="971779" y="591798"/>
                </a:lnTo>
                <a:lnTo>
                  <a:pt x="950048" y="551706"/>
                </a:lnTo>
                <a:lnTo>
                  <a:pt x="926707" y="512651"/>
                </a:lnTo>
                <a:lnTo>
                  <a:pt x="901801" y="474675"/>
                </a:lnTo>
                <a:lnTo>
                  <a:pt x="875375" y="437824"/>
                </a:lnTo>
                <a:lnTo>
                  <a:pt x="847473" y="402141"/>
                </a:lnTo>
                <a:lnTo>
                  <a:pt x="818140" y="367669"/>
                </a:lnTo>
                <a:lnTo>
                  <a:pt x="787421" y="334452"/>
                </a:lnTo>
                <a:lnTo>
                  <a:pt x="755362" y="302535"/>
                </a:lnTo>
                <a:lnTo>
                  <a:pt x="722005" y="271960"/>
                </a:lnTo>
                <a:lnTo>
                  <a:pt x="687398" y="242772"/>
                </a:lnTo>
                <a:lnTo>
                  <a:pt x="651583" y="215013"/>
                </a:lnTo>
                <a:lnTo>
                  <a:pt x="614606" y="188729"/>
                </a:lnTo>
                <a:lnTo>
                  <a:pt x="576512" y="163962"/>
                </a:lnTo>
                <a:lnTo>
                  <a:pt x="537346" y="140757"/>
                </a:lnTo>
                <a:lnTo>
                  <a:pt x="497152" y="119157"/>
                </a:lnTo>
                <a:lnTo>
                  <a:pt x="455975" y="99206"/>
                </a:lnTo>
                <a:lnTo>
                  <a:pt x="413860" y="80947"/>
                </a:lnTo>
                <a:lnTo>
                  <a:pt x="370852" y="64424"/>
                </a:lnTo>
                <a:lnTo>
                  <a:pt x="326995" y="49682"/>
                </a:lnTo>
                <a:lnTo>
                  <a:pt x="282334" y="36763"/>
                </a:lnTo>
                <a:lnTo>
                  <a:pt x="236914" y="25712"/>
                </a:lnTo>
                <a:lnTo>
                  <a:pt x="190781" y="16572"/>
                </a:lnTo>
                <a:lnTo>
                  <a:pt x="143977" y="9387"/>
                </a:lnTo>
                <a:lnTo>
                  <a:pt x="96550" y="4201"/>
                </a:lnTo>
                <a:lnTo>
                  <a:pt x="48542" y="1057"/>
                </a:lnTo>
                <a:lnTo>
                  <a:pt x="0" y="0"/>
                </a:lnTo>
                <a:close/>
              </a:path>
            </a:pathLst>
          </a:custGeom>
          <a:solidFill>
            <a:srgbClr val="A22E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13573" y="5012199"/>
            <a:ext cx="316865" cy="347980"/>
          </a:xfrm>
          <a:custGeom>
            <a:avLst/>
            <a:gdLst/>
            <a:ahLst/>
            <a:cxnLst/>
            <a:rect l="l" t="t" r="r" b="b"/>
            <a:pathLst>
              <a:path w="316864" h="347979">
                <a:moveTo>
                  <a:pt x="316299" y="347720"/>
                </a:moveTo>
                <a:lnTo>
                  <a:pt x="0" y="347720"/>
                </a:lnTo>
                <a:lnTo>
                  <a:pt x="0" y="0"/>
                </a:lnTo>
                <a:lnTo>
                  <a:pt x="316299" y="0"/>
                </a:lnTo>
                <a:lnTo>
                  <a:pt x="316299" y="347720"/>
                </a:lnTo>
                <a:close/>
              </a:path>
            </a:pathLst>
          </a:custGeom>
          <a:solidFill>
            <a:srgbClr val="D9A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71932" y="5218318"/>
            <a:ext cx="686435" cy="612140"/>
          </a:xfrm>
          <a:custGeom>
            <a:avLst/>
            <a:gdLst/>
            <a:ahLst/>
            <a:cxnLst/>
            <a:rect l="l" t="t" r="r" b="b"/>
            <a:pathLst>
              <a:path w="686435" h="612139">
                <a:moveTo>
                  <a:pt x="199415" y="0"/>
                </a:moveTo>
                <a:lnTo>
                  <a:pt x="0" y="16233"/>
                </a:lnTo>
                <a:lnTo>
                  <a:pt x="0" y="611652"/>
                </a:lnTo>
                <a:lnTo>
                  <a:pt x="685805" y="611652"/>
                </a:lnTo>
                <a:lnTo>
                  <a:pt x="679912" y="580733"/>
                </a:lnTo>
                <a:lnTo>
                  <a:pt x="671146" y="537706"/>
                </a:lnTo>
                <a:lnTo>
                  <a:pt x="660018" y="485530"/>
                </a:lnTo>
                <a:lnTo>
                  <a:pt x="647041" y="427165"/>
                </a:lnTo>
                <a:lnTo>
                  <a:pt x="632727" y="365569"/>
                </a:lnTo>
                <a:lnTo>
                  <a:pt x="617588" y="303701"/>
                </a:lnTo>
                <a:lnTo>
                  <a:pt x="602136" y="244520"/>
                </a:lnTo>
                <a:lnTo>
                  <a:pt x="586884" y="190985"/>
                </a:lnTo>
                <a:lnTo>
                  <a:pt x="572344" y="146054"/>
                </a:lnTo>
                <a:lnTo>
                  <a:pt x="547450" y="93842"/>
                </a:lnTo>
                <a:lnTo>
                  <a:pt x="473937" y="58633"/>
                </a:lnTo>
                <a:lnTo>
                  <a:pt x="356426" y="28658"/>
                </a:lnTo>
                <a:lnTo>
                  <a:pt x="247418" y="7814"/>
                </a:lnTo>
                <a:lnTo>
                  <a:pt x="199415" y="0"/>
                </a:lnTo>
                <a:close/>
              </a:path>
            </a:pathLst>
          </a:custGeom>
          <a:solidFill>
            <a:srgbClr val="C0D4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71932" y="4009257"/>
            <a:ext cx="400685" cy="1065530"/>
          </a:xfrm>
          <a:custGeom>
            <a:avLst/>
            <a:gdLst/>
            <a:ahLst/>
            <a:cxnLst/>
            <a:rect l="l" t="t" r="r" b="b"/>
            <a:pathLst>
              <a:path w="400685" h="1065529">
                <a:moveTo>
                  <a:pt x="0" y="0"/>
                </a:moveTo>
                <a:lnTo>
                  <a:pt x="0" y="1065364"/>
                </a:lnTo>
                <a:lnTo>
                  <a:pt x="48174" y="1058760"/>
                </a:lnTo>
                <a:lnTo>
                  <a:pt x="104847" y="1041438"/>
                </a:lnTo>
                <a:lnTo>
                  <a:pt x="163609" y="1017134"/>
                </a:lnTo>
                <a:lnTo>
                  <a:pt x="218050" y="989583"/>
                </a:lnTo>
                <a:lnTo>
                  <a:pt x="261762" y="962520"/>
                </a:lnTo>
                <a:lnTo>
                  <a:pt x="301478" y="921511"/>
                </a:lnTo>
                <a:lnTo>
                  <a:pt x="333103" y="860600"/>
                </a:lnTo>
                <a:lnTo>
                  <a:pt x="349637" y="818445"/>
                </a:lnTo>
                <a:lnTo>
                  <a:pt x="365350" y="768883"/>
                </a:lnTo>
                <a:lnTo>
                  <a:pt x="379268" y="712206"/>
                </a:lnTo>
                <a:lnTo>
                  <a:pt x="390417" y="648706"/>
                </a:lnTo>
                <a:lnTo>
                  <a:pt x="397822" y="578678"/>
                </a:lnTo>
                <a:lnTo>
                  <a:pt x="400506" y="502413"/>
                </a:lnTo>
                <a:lnTo>
                  <a:pt x="397732" y="428854"/>
                </a:lnTo>
                <a:lnTo>
                  <a:pt x="389732" y="362498"/>
                </a:lnTo>
                <a:lnTo>
                  <a:pt x="376990" y="303008"/>
                </a:lnTo>
                <a:lnTo>
                  <a:pt x="359990" y="250043"/>
                </a:lnTo>
                <a:lnTo>
                  <a:pt x="339216" y="203265"/>
                </a:lnTo>
                <a:lnTo>
                  <a:pt x="315152" y="162334"/>
                </a:lnTo>
                <a:lnTo>
                  <a:pt x="288281" y="126911"/>
                </a:lnTo>
                <a:lnTo>
                  <a:pt x="259088" y="96657"/>
                </a:lnTo>
                <a:lnTo>
                  <a:pt x="228056" y="71233"/>
                </a:lnTo>
                <a:lnTo>
                  <a:pt x="195670" y="50299"/>
                </a:lnTo>
                <a:lnTo>
                  <a:pt x="128768" y="20546"/>
                </a:lnTo>
                <a:lnTo>
                  <a:pt x="62254" y="4684"/>
                </a:lnTo>
                <a:lnTo>
                  <a:pt x="0" y="0"/>
                </a:lnTo>
                <a:close/>
              </a:path>
            </a:pathLst>
          </a:custGeom>
          <a:solidFill>
            <a:srgbClr val="E9C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3624" y="4481088"/>
            <a:ext cx="166370" cy="240029"/>
          </a:xfrm>
          <a:custGeom>
            <a:avLst/>
            <a:gdLst/>
            <a:ahLst/>
            <a:cxnLst/>
            <a:rect l="l" t="t" r="r" b="b"/>
            <a:pathLst>
              <a:path w="166370" h="240029">
                <a:moveTo>
                  <a:pt x="95832" y="0"/>
                </a:moveTo>
                <a:lnTo>
                  <a:pt x="63405" y="4731"/>
                </a:lnTo>
                <a:lnTo>
                  <a:pt x="34837" y="26851"/>
                </a:lnTo>
                <a:lnTo>
                  <a:pt x="12808" y="62934"/>
                </a:lnTo>
                <a:lnTo>
                  <a:pt x="0" y="109552"/>
                </a:lnTo>
                <a:lnTo>
                  <a:pt x="2086" y="156299"/>
                </a:lnTo>
                <a:lnTo>
                  <a:pt x="16142" y="196338"/>
                </a:lnTo>
                <a:lnTo>
                  <a:pt x="39722" y="225479"/>
                </a:lnTo>
                <a:lnTo>
                  <a:pt x="70381" y="239529"/>
                </a:lnTo>
                <a:lnTo>
                  <a:pt x="103311" y="234361"/>
                </a:lnTo>
                <a:lnTo>
                  <a:pt x="132725" y="212402"/>
                </a:lnTo>
                <a:lnTo>
                  <a:pt x="154952" y="177169"/>
                </a:lnTo>
                <a:lnTo>
                  <a:pt x="166319" y="132175"/>
                </a:lnTo>
                <a:lnTo>
                  <a:pt x="164466" y="83863"/>
                </a:lnTo>
                <a:lnTo>
                  <a:pt x="150478" y="43072"/>
                </a:lnTo>
                <a:lnTo>
                  <a:pt x="126788" y="13789"/>
                </a:lnTo>
                <a:lnTo>
                  <a:pt x="95832" y="0"/>
                </a:lnTo>
                <a:close/>
              </a:path>
            </a:pathLst>
          </a:custGeom>
          <a:solidFill>
            <a:srgbClr val="E9C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69750" y="4009257"/>
            <a:ext cx="401955" cy="1065530"/>
          </a:xfrm>
          <a:custGeom>
            <a:avLst/>
            <a:gdLst/>
            <a:ahLst/>
            <a:cxnLst/>
            <a:rect l="l" t="t" r="r" b="b"/>
            <a:pathLst>
              <a:path w="401954" h="1065529">
                <a:moveTo>
                  <a:pt x="401763" y="0"/>
                </a:moveTo>
                <a:lnTo>
                  <a:pt x="339845" y="4684"/>
                </a:lnTo>
                <a:lnTo>
                  <a:pt x="273373" y="20546"/>
                </a:lnTo>
                <a:lnTo>
                  <a:pt x="206294" y="50299"/>
                </a:lnTo>
                <a:lnTo>
                  <a:pt x="173761" y="71233"/>
                </a:lnTo>
                <a:lnTo>
                  <a:pt x="142557" y="96657"/>
                </a:lnTo>
                <a:lnTo>
                  <a:pt x="113176" y="126911"/>
                </a:lnTo>
                <a:lnTo>
                  <a:pt x="86111" y="162334"/>
                </a:lnTo>
                <a:lnTo>
                  <a:pt x="61855" y="203265"/>
                </a:lnTo>
                <a:lnTo>
                  <a:pt x="40903" y="250043"/>
                </a:lnTo>
                <a:lnTo>
                  <a:pt x="23748" y="303008"/>
                </a:lnTo>
                <a:lnTo>
                  <a:pt x="10884" y="362498"/>
                </a:lnTo>
                <a:lnTo>
                  <a:pt x="2803" y="428854"/>
                </a:lnTo>
                <a:lnTo>
                  <a:pt x="0" y="502413"/>
                </a:lnTo>
                <a:lnTo>
                  <a:pt x="2700" y="578678"/>
                </a:lnTo>
                <a:lnTo>
                  <a:pt x="10151" y="648706"/>
                </a:lnTo>
                <a:lnTo>
                  <a:pt x="21377" y="712206"/>
                </a:lnTo>
                <a:lnTo>
                  <a:pt x="35404" y="768883"/>
                </a:lnTo>
                <a:lnTo>
                  <a:pt x="51257" y="818445"/>
                </a:lnTo>
                <a:lnTo>
                  <a:pt x="67961" y="860600"/>
                </a:lnTo>
                <a:lnTo>
                  <a:pt x="84541" y="895052"/>
                </a:lnTo>
                <a:lnTo>
                  <a:pt x="113428" y="939682"/>
                </a:lnTo>
                <a:lnTo>
                  <a:pt x="184667" y="989583"/>
                </a:lnTo>
                <a:lnTo>
                  <a:pt x="239450" y="1017134"/>
                </a:lnTo>
                <a:lnTo>
                  <a:pt x="298265" y="1041438"/>
                </a:lnTo>
                <a:lnTo>
                  <a:pt x="354556" y="1058760"/>
                </a:lnTo>
                <a:lnTo>
                  <a:pt x="401763" y="1065364"/>
                </a:lnTo>
                <a:lnTo>
                  <a:pt x="401763" y="0"/>
                </a:lnTo>
                <a:close/>
              </a:path>
            </a:pathLst>
          </a:custGeom>
          <a:solidFill>
            <a:srgbClr val="F1D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96331" y="4481088"/>
            <a:ext cx="167640" cy="240029"/>
          </a:xfrm>
          <a:custGeom>
            <a:avLst/>
            <a:gdLst/>
            <a:ahLst/>
            <a:cxnLst/>
            <a:rect l="l" t="t" r="r" b="b"/>
            <a:pathLst>
              <a:path w="167639" h="240029">
                <a:moveTo>
                  <a:pt x="70696" y="0"/>
                </a:moveTo>
                <a:lnTo>
                  <a:pt x="39972" y="13789"/>
                </a:lnTo>
                <a:lnTo>
                  <a:pt x="16417" y="43072"/>
                </a:lnTo>
                <a:lnTo>
                  <a:pt x="2327" y="83863"/>
                </a:lnTo>
                <a:lnTo>
                  <a:pt x="0" y="132175"/>
                </a:lnTo>
                <a:lnTo>
                  <a:pt x="11614" y="177169"/>
                </a:lnTo>
                <a:lnTo>
                  <a:pt x="33921" y="212402"/>
                </a:lnTo>
                <a:lnTo>
                  <a:pt x="63435" y="234361"/>
                </a:lnTo>
                <a:lnTo>
                  <a:pt x="96670" y="239529"/>
                </a:lnTo>
                <a:lnTo>
                  <a:pt x="127406" y="225479"/>
                </a:lnTo>
                <a:lnTo>
                  <a:pt x="151054" y="196338"/>
                </a:lnTo>
                <a:lnTo>
                  <a:pt x="165157" y="156299"/>
                </a:lnTo>
                <a:lnTo>
                  <a:pt x="167261" y="109552"/>
                </a:lnTo>
                <a:lnTo>
                  <a:pt x="154367" y="62934"/>
                </a:lnTo>
                <a:lnTo>
                  <a:pt x="132214" y="26851"/>
                </a:lnTo>
                <a:lnTo>
                  <a:pt x="103443" y="4731"/>
                </a:lnTo>
                <a:lnTo>
                  <a:pt x="70696" y="0"/>
                </a:lnTo>
                <a:close/>
              </a:path>
            </a:pathLst>
          </a:custGeom>
          <a:solidFill>
            <a:srgbClr val="F1D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0735" y="5218318"/>
            <a:ext cx="681355" cy="612140"/>
          </a:xfrm>
          <a:custGeom>
            <a:avLst/>
            <a:gdLst/>
            <a:ahLst/>
            <a:cxnLst/>
            <a:rect l="l" t="t" r="r" b="b"/>
            <a:pathLst>
              <a:path w="681354" h="612139">
                <a:moveTo>
                  <a:pt x="485132" y="0"/>
                </a:moveTo>
                <a:lnTo>
                  <a:pt x="437236" y="7814"/>
                </a:lnTo>
                <a:lnTo>
                  <a:pt x="328501" y="28658"/>
                </a:lnTo>
                <a:lnTo>
                  <a:pt x="211361" y="58633"/>
                </a:lnTo>
                <a:lnTo>
                  <a:pt x="138250" y="93842"/>
                </a:lnTo>
                <a:lnTo>
                  <a:pt x="113509" y="146054"/>
                </a:lnTo>
                <a:lnTo>
                  <a:pt x="99061" y="190985"/>
                </a:lnTo>
                <a:lnTo>
                  <a:pt x="83899" y="244520"/>
                </a:lnTo>
                <a:lnTo>
                  <a:pt x="68525" y="303701"/>
                </a:lnTo>
                <a:lnTo>
                  <a:pt x="53443" y="365569"/>
                </a:lnTo>
                <a:lnTo>
                  <a:pt x="39155" y="427165"/>
                </a:lnTo>
                <a:lnTo>
                  <a:pt x="26163" y="485530"/>
                </a:lnTo>
                <a:lnTo>
                  <a:pt x="14972" y="537706"/>
                </a:lnTo>
                <a:lnTo>
                  <a:pt x="6083" y="580733"/>
                </a:lnTo>
                <a:lnTo>
                  <a:pt x="0" y="611652"/>
                </a:lnTo>
                <a:lnTo>
                  <a:pt x="680777" y="611652"/>
                </a:lnTo>
                <a:lnTo>
                  <a:pt x="680777" y="16233"/>
                </a:lnTo>
                <a:lnTo>
                  <a:pt x="485132" y="0"/>
                </a:lnTo>
                <a:close/>
              </a:path>
            </a:pathLst>
          </a:custGeom>
          <a:solidFill>
            <a:srgbClr val="D0E0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70841" y="5170559"/>
            <a:ext cx="201295" cy="220979"/>
          </a:xfrm>
          <a:custGeom>
            <a:avLst/>
            <a:gdLst/>
            <a:ahLst/>
            <a:cxnLst/>
            <a:rect l="l" t="t" r="r" b="b"/>
            <a:pathLst>
              <a:path w="201295" h="220979">
                <a:moveTo>
                  <a:pt x="38751" y="0"/>
                </a:moveTo>
                <a:lnTo>
                  <a:pt x="0" y="42522"/>
                </a:lnTo>
                <a:lnTo>
                  <a:pt x="80750" y="220781"/>
                </a:lnTo>
                <a:lnTo>
                  <a:pt x="200672" y="65145"/>
                </a:lnTo>
                <a:lnTo>
                  <a:pt x="387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71932" y="5170559"/>
            <a:ext cx="204470" cy="220979"/>
          </a:xfrm>
          <a:custGeom>
            <a:avLst/>
            <a:gdLst/>
            <a:ahLst/>
            <a:cxnLst/>
            <a:rect l="l" t="t" r="r" b="b"/>
            <a:pathLst>
              <a:path w="204470" h="220979">
                <a:moveTo>
                  <a:pt x="165900" y="0"/>
                </a:moveTo>
                <a:lnTo>
                  <a:pt x="0" y="65145"/>
                </a:lnTo>
                <a:lnTo>
                  <a:pt x="123692" y="220781"/>
                </a:lnTo>
                <a:lnTo>
                  <a:pt x="204442" y="42522"/>
                </a:lnTo>
                <a:lnTo>
                  <a:pt x="1659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48161" y="3892372"/>
            <a:ext cx="842010" cy="728980"/>
          </a:xfrm>
          <a:custGeom>
            <a:avLst/>
            <a:gdLst/>
            <a:ahLst/>
            <a:cxnLst/>
            <a:rect l="l" t="t" r="r" b="b"/>
            <a:pathLst>
              <a:path w="842010" h="728979">
                <a:moveTo>
                  <a:pt x="125046" y="577306"/>
                </a:moveTo>
                <a:lnTo>
                  <a:pt x="24658" y="577306"/>
                </a:lnTo>
                <a:lnTo>
                  <a:pt x="50076" y="583688"/>
                </a:lnTo>
                <a:lnTo>
                  <a:pt x="75494" y="625575"/>
                </a:lnTo>
                <a:lnTo>
                  <a:pt x="87047" y="728536"/>
                </a:lnTo>
                <a:lnTo>
                  <a:pt x="99616" y="728536"/>
                </a:lnTo>
                <a:lnTo>
                  <a:pt x="103828" y="706783"/>
                </a:lnTo>
                <a:lnTo>
                  <a:pt x="113833" y="650496"/>
                </a:lnTo>
                <a:lnTo>
                  <a:pt x="125046" y="577306"/>
                </a:lnTo>
                <a:close/>
              </a:path>
              <a:path w="842010" h="728979">
                <a:moveTo>
                  <a:pt x="830865" y="343635"/>
                </a:moveTo>
                <a:lnTo>
                  <a:pt x="637116" y="343635"/>
                </a:lnTo>
                <a:lnTo>
                  <a:pt x="678824" y="354915"/>
                </a:lnTo>
                <a:lnTo>
                  <a:pt x="705943" y="384654"/>
                </a:lnTo>
                <a:lnTo>
                  <a:pt x="721529" y="426706"/>
                </a:lnTo>
                <a:lnTo>
                  <a:pt x="728639" y="474921"/>
                </a:lnTo>
                <a:lnTo>
                  <a:pt x="730330" y="523151"/>
                </a:lnTo>
                <a:lnTo>
                  <a:pt x="694511" y="536138"/>
                </a:lnTo>
                <a:lnTo>
                  <a:pt x="700107" y="548571"/>
                </a:lnTo>
                <a:lnTo>
                  <a:pt x="712420" y="585324"/>
                </a:lnTo>
                <a:lnTo>
                  <a:pt x="724733" y="645585"/>
                </a:lnTo>
                <a:lnTo>
                  <a:pt x="730330" y="728536"/>
                </a:lnTo>
                <a:lnTo>
                  <a:pt x="755466" y="728536"/>
                </a:lnTo>
                <a:lnTo>
                  <a:pt x="756239" y="696722"/>
                </a:lnTo>
                <a:lnTo>
                  <a:pt x="763688" y="632769"/>
                </a:lnTo>
                <a:lnTo>
                  <a:pt x="785512" y="583919"/>
                </a:lnTo>
                <a:lnTo>
                  <a:pt x="831168" y="583919"/>
                </a:lnTo>
                <a:lnTo>
                  <a:pt x="841578" y="504063"/>
                </a:lnTo>
                <a:lnTo>
                  <a:pt x="830865" y="343635"/>
                </a:lnTo>
                <a:close/>
              </a:path>
              <a:path w="842010" h="728979">
                <a:moveTo>
                  <a:pt x="831168" y="583919"/>
                </a:moveTo>
                <a:lnTo>
                  <a:pt x="785512" y="583919"/>
                </a:lnTo>
                <a:lnTo>
                  <a:pt x="829409" y="597408"/>
                </a:lnTo>
                <a:lnTo>
                  <a:pt x="831168" y="583919"/>
                </a:lnTo>
                <a:close/>
              </a:path>
              <a:path w="842010" h="728979">
                <a:moveTo>
                  <a:pt x="421466" y="0"/>
                </a:moveTo>
                <a:lnTo>
                  <a:pt x="126925" y="90759"/>
                </a:lnTo>
                <a:lnTo>
                  <a:pt x="12188" y="290430"/>
                </a:lnTo>
                <a:lnTo>
                  <a:pt x="0" y="490101"/>
                </a:lnTo>
                <a:lnTo>
                  <a:pt x="13104" y="580860"/>
                </a:lnTo>
                <a:lnTo>
                  <a:pt x="24658" y="577306"/>
                </a:lnTo>
                <a:lnTo>
                  <a:pt x="125046" y="577306"/>
                </a:lnTo>
                <a:lnTo>
                  <a:pt x="125685" y="573137"/>
                </a:lnTo>
                <a:lnTo>
                  <a:pt x="135435" y="488170"/>
                </a:lnTo>
                <a:lnTo>
                  <a:pt x="186583" y="487478"/>
                </a:lnTo>
                <a:lnTo>
                  <a:pt x="236764" y="485202"/>
                </a:lnTo>
                <a:lnTo>
                  <a:pt x="285932" y="481039"/>
                </a:lnTo>
                <a:lnTo>
                  <a:pt x="334039" y="474689"/>
                </a:lnTo>
                <a:lnTo>
                  <a:pt x="381037" y="465849"/>
                </a:lnTo>
                <a:lnTo>
                  <a:pt x="426881" y="454218"/>
                </a:lnTo>
                <a:lnTo>
                  <a:pt x="471522" y="439494"/>
                </a:lnTo>
                <a:lnTo>
                  <a:pt x="514913" y="421376"/>
                </a:lnTo>
                <a:lnTo>
                  <a:pt x="557007" y="399561"/>
                </a:lnTo>
                <a:lnTo>
                  <a:pt x="597757" y="373748"/>
                </a:lnTo>
                <a:lnTo>
                  <a:pt x="637116" y="343635"/>
                </a:lnTo>
                <a:lnTo>
                  <a:pt x="830865" y="343635"/>
                </a:lnTo>
                <a:lnTo>
                  <a:pt x="827865" y="298704"/>
                </a:lnTo>
                <a:lnTo>
                  <a:pt x="712937" y="93345"/>
                </a:lnTo>
                <a:lnTo>
                  <a:pt x="421466" y="0"/>
                </a:lnTo>
                <a:close/>
              </a:path>
            </a:pathLst>
          </a:custGeom>
          <a:solidFill>
            <a:srgbClr val="8A5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44993" y="4863894"/>
            <a:ext cx="259079" cy="52705"/>
          </a:xfrm>
          <a:custGeom>
            <a:avLst/>
            <a:gdLst/>
            <a:ahLst/>
            <a:cxnLst/>
            <a:rect l="l" t="t" r="r" b="b"/>
            <a:pathLst>
              <a:path w="259079" h="52704">
                <a:moveTo>
                  <a:pt x="258486" y="0"/>
                </a:moveTo>
                <a:lnTo>
                  <a:pt x="0" y="0"/>
                </a:lnTo>
                <a:lnTo>
                  <a:pt x="10066" y="20642"/>
                </a:lnTo>
                <a:lnTo>
                  <a:pt x="37482" y="37259"/>
                </a:lnTo>
                <a:lnTo>
                  <a:pt x="78075" y="48338"/>
                </a:lnTo>
                <a:lnTo>
                  <a:pt x="127672" y="52367"/>
                </a:lnTo>
                <a:lnTo>
                  <a:pt x="179085" y="48338"/>
                </a:lnTo>
                <a:lnTo>
                  <a:pt x="220611" y="37259"/>
                </a:lnTo>
                <a:lnTo>
                  <a:pt x="248370" y="20642"/>
                </a:lnTo>
                <a:lnTo>
                  <a:pt x="2584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ts val="8445"/>
              </a:lnSpc>
              <a:spcBef>
                <a:spcPts val="105"/>
              </a:spcBef>
            </a:pPr>
            <a:r>
              <a:rPr spc="-409" dirty="0"/>
              <a:t>6698 </a:t>
            </a:r>
            <a:r>
              <a:rPr spc="-440" dirty="0"/>
              <a:t>sayılı</a:t>
            </a:r>
            <a:r>
              <a:rPr spc="-370" dirty="0"/>
              <a:t> </a:t>
            </a:r>
            <a:r>
              <a:rPr spc="-480" dirty="0"/>
              <a:t>Kanun</a:t>
            </a:r>
          </a:p>
          <a:p>
            <a:pPr marL="34925" algn="ctr">
              <a:lnSpc>
                <a:spcPts val="2805"/>
              </a:lnSpc>
            </a:pPr>
            <a:r>
              <a:rPr sz="2550" b="0" spc="-145" dirty="0">
                <a:latin typeface="Lucida Sans"/>
                <a:cs typeface="Lucida Sans"/>
              </a:rPr>
              <a:t>Özel </a:t>
            </a:r>
            <a:r>
              <a:rPr sz="2550" b="0" spc="-165" dirty="0">
                <a:latin typeface="Lucida Sans"/>
                <a:cs typeface="Lucida Sans"/>
              </a:rPr>
              <a:t>nitelikli </a:t>
            </a:r>
            <a:r>
              <a:rPr sz="2550" b="0" spc="-220" dirty="0">
                <a:latin typeface="Lucida Sans"/>
                <a:cs typeface="Lucida Sans"/>
              </a:rPr>
              <a:t>kişisel</a:t>
            </a:r>
            <a:r>
              <a:rPr sz="2550" b="0" spc="-70" dirty="0">
                <a:latin typeface="Lucida Sans"/>
                <a:cs typeface="Lucida Sans"/>
              </a:rPr>
              <a:t> </a:t>
            </a:r>
            <a:r>
              <a:rPr sz="2550" b="0" spc="-125" dirty="0">
                <a:latin typeface="Lucida Sans"/>
                <a:cs typeface="Lucida Sans"/>
              </a:rPr>
              <a:t>veriler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44074" y="2145327"/>
            <a:ext cx="14251305" cy="797687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90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45" dirty="0">
                <a:solidFill>
                  <a:srgbClr val="2E2E2E"/>
                </a:solidFill>
                <a:latin typeface="Lucida Sans"/>
                <a:cs typeface="Lucida Sans"/>
              </a:rPr>
              <a:t>Bazı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özel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nitelikli </a:t>
            </a: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veri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olarak</a:t>
            </a:r>
            <a:r>
              <a:rPr sz="2950" spc="-2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belirlenmiştir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sağlık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verileri,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özel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nitelikli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kişisel</a:t>
            </a:r>
            <a:r>
              <a:rPr sz="2950" spc="-62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verilerdendir.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Kural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olarak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özel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nitelikli </a:t>
            </a: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veriler,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ilgili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kişinin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açık rızası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olmaksızın</a:t>
            </a:r>
            <a:r>
              <a:rPr sz="2950" spc="-62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işlenemez.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Kanun’da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bunun </a:t>
            </a: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bazı</a:t>
            </a:r>
            <a:r>
              <a:rPr sz="2950" u="sng" spc="-2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u="sng" spc="-60" dirty="0">
                <a:solidFill>
                  <a:srgbClr val="2E2E2E"/>
                </a:solidFill>
                <a:latin typeface="Tahoma"/>
                <a:cs typeface="Tahoma"/>
              </a:rPr>
              <a:t>istisnaları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na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yer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verilmiştir</a:t>
            </a:r>
            <a:r>
              <a:rPr sz="2950" spc="-210" dirty="0">
                <a:solidFill>
                  <a:srgbClr val="2E2E2E"/>
                </a:solidFill>
                <a:latin typeface="Tahoma"/>
                <a:cs typeface="Tahoma"/>
              </a:rPr>
              <a:t>: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sağlığının</a:t>
            </a:r>
            <a:r>
              <a:rPr sz="2950" spc="-3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korunması,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Koruyucu</a:t>
            </a:r>
            <a:r>
              <a:rPr sz="2950" spc="-25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hekimlik,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Tıbbi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teşhis,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tedavi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ve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bakım</a:t>
            </a:r>
            <a:r>
              <a:rPr sz="2950" spc="-20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hizmetlerinin</a:t>
            </a:r>
            <a:r>
              <a:rPr sz="2950" spc="-1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yürütülmesi,</a:t>
            </a:r>
            <a:endParaRPr sz="29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Sağlık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hizmetleri</a:t>
            </a:r>
            <a:r>
              <a:rPr sz="2950" spc="-1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ile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finansmanının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planlanması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ve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yönetimi.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Ancak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sır</a:t>
            </a:r>
            <a:r>
              <a:rPr sz="2950" spc="-1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05" dirty="0">
                <a:solidFill>
                  <a:srgbClr val="2E2E2E"/>
                </a:solidFill>
                <a:latin typeface="Tahoma"/>
                <a:cs typeface="Tahoma"/>
              </a:rPr>
              <a:t>saklama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yükümlülüğü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altında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bulunan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kişiler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155" dirty="0">
                <a:solidFill>
                  <a:srgbClr val="2E2E2E"/>
                </a:solidFill>
                <a:latin typeface="Tahoma"/>
                <a:cs typeface="Tahoma"/>
              </a:rPr>
              <a:t>/</a:t>
            </a:r>
            <a:r>
              <a:rPr sz="2950" spc="-1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yetkili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kurum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ve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kuruluşlar.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Kurul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tarafından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belirlenecek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yeterli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önlemlerin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alınması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gerekecektir. </a:t>
            </a:r>
            <a:r>
              <a:rPr sz="1950" spc="10" dirty="0">
                <a:solidFill>
                  <a:srgbClr val="2E2E2E"/>
                </a:solidFill>
                <a:latin typeface="Tahoma"/>
                <a:cs typeface="Tahoma"/>
              </a:rPr>
              <a:t>(6698</a:t>
            </a:r>
            <a:r>
              <a:rPr sz="1950" spc="-409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80" dirty="0">
                <a:solidFill>
                  <a:srgbClr val="2E2E2E"/>
                </a:solidFill>
                <a:latin typeface="Tahoma"/>
                <a:cs typeface="Tahoma"/>
              </a:rPr>
              <a:t>s. </a:t>
            </a:r>
            <a:r>
              <a:rPr sz="1950" spc="-20" dirty="0">
                <a:solidFill>
                  <a:srgbClr val="2E2E2E"/>
                </a:solidFill>
                <a:latin typeface="Tahoma"/>
                <a:cs typeface="Tahoma"/>
              </a:rPr>
              <a:t>Kanun,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1950" spc="-80" dirty="0">
                <a:solidFill>
                  <a:srgbClr val="2E2E2E"/>
                </a:solidFill>
                <a:latin typeface="Tahoma"/>
                <a:cs typeface="Tahoma"/>
              </a:rPr>
              <a:t>6)</a:t>
            </a:r>
            <a:endParaRPr sz="1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Açık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rıza  </a:t>
            </a:r>
            <a:r>
              <a:rPr sz="2950" spc="-245" dirty="0">
                <a:solidFill>
                  <a:srgbClr val="2E2E2E"/>
                </a:solidFill>
                <a:latin typeface="Lucida Sans"/>
                <a:cs typeface="Lucida Sans"/>
              </a:rPr>
              <a:t>olmaksızın,  </a:t>
            </a:r>
            <a:r>
              <a:rPr sz="2950" spc="-150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6/3</a:t>
            </a:r>
            <a:r>
              <a:rPr sz="2950" spc="-45" dirty="0">
                <a:solidFill>
                  <a:srgbClr val="2E2E2E"/>
                </a:solidFill>
                <a:latin typeface="Lucida Sans"/>
                <a:cs typeface="Lucida Sans"/>
              </a:rPr>
              <a:t>’de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sayılan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amaçlarla </a:t>
            </a:r>
            <a:r>
              <a:rPr sz="2950" spc="-155" dirty="0">
                <a:solidFill>
                  <a:srgbClr val="2E2E2E"/>
                </a:solidFill>
                <a:latin typeface="Lucida Sans"/>
                <a:cs typeface="Lucida Sans"/>
              </a:rPr>
              <a:t>yurtiçinde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aktarılabilir</a:t>
            </a:r>
            <a:r>
              <a:rPr sz="2950" spc="-195" dirty="0">
                <a:solidFill>
                  <a:srgbClr val="2E2E2E"/>
                </a:solidFill>
                <a:latin typeface="Tahoma"/>
                <a:cs typeface="Tahoma"/>
              </a:rPr>
              <a:t>.  </a:t>
            </a:r>
            <a:r>
              <a:rPr sz="1950" spc="15" dirty="0">
                <a:solidFill>
                  <a:srgbClr val="2E2E2E"/>
                </a:solidFill>
                <a:latin typeface="Tahoma"/>
                <a:cs typeface="Tahoma"/>
              </a:rPr>
              <a:t>(6698 </a:t>
            </a:r>
            <a:r>
              <a:rPr sz="1950" spc="4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85" dirty="0">
                <a:solidFill>
                  <a:srgbClr val="2E2E2E"/>
                </a:solidFill>
                <a:latin typeface="Tahoma"/>
                <a:cs typeface="Tahoma"/>
              </a:rPr>
              <a:t>s. </a:t>
            </a:r>
            <a:r>
              <a:rPr sz="1950" spc="-20" dirty="0">
                <a:solidFill>
                  <a:srgbClr val="2E2E2E"/>
                </a:solidFill>
                <a:latin typeface="Tahoma"/>
                <a:cs typeface="Tahoma"/>
              </a:rPr>
              <a:t>Kanun,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endParaRPr sz="1950">
              <a:latin typeface="Tahoma"/>
              <a:cs typeface="Tahoma"/>
            </a:endParaRPr>
          </a:p>
          <a:p>
            <a:pPr marL="389890">
              <a:lnSpc>
                <a:spcPct val="100000"/>
              </a:lnSpc>
              <a:spcBef>
                <a:spcPts val="1465"/>
              </a:spcBef>
            </a:pPr>
            <a:r>
              <a:rPr sz="1950" spc="-95" dirty="0">
                <a:solidFill>
                  <a:srgbClr val="2E2E2E"/>
                </a:solidFill>
                <a:latin typeface="Tahoma"/>
                <a:cs typeface="Tahoma"/>
              </a:rPr>
              <a:t>8/II)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ts val="8445"/>
              </a:lnSpc>
              <a:spcBef>
                <a:spcPts val="105"/>
              </a:spcBef>
            </a:pPr>
            <a:r>
              <a:rPr spc="-409" dirty="0"/>
              <a:t>6698 </a:t>
            </a:r>
            <a:r>
              <a:rPr spc="-440" dirty="0"/>
              <a:t>sayılı</a:t>
            </a:r>
            <a:r>
              <a:rPr spc="-370" dirty="0"/>
              <a:t> </a:t>
            </a:r>
            <a:r>
              <a:rPr spc="-480" dirty="0"/>
              <a:t>Kanun</a:t>
            </a:r>
          </a:p>
          <a:p>
            <a:pPr marL="33655" algn="ctr">
              <a:lnSpc>
                <a:spcPts val="2805"/>
              </a:lnSpc>
            </a:pPr>
            <a:r>
              <a:rPr sz="2550" b="0" spc="-155" dirty="0">
                <a:latin typeface="Lucida Sans"/>
                <a:cs typeface="Lucida Sans"/>
              </a:rPr>
              <a:t>Kanun </a:t>
            </a:r>
            <a:r>
              <a:rPr sz="2550" b="0" spc="-220" dirty="0">
                <a:latin typeface="Lucida Sans"/>
                <a:cs typeface="Lucida Sans"/>
              </a:rPr>
              <a:t>kapsamı dışında </a:t>
            </a:r>
            <a:r>
              <a:rPr sz="2550" b="0" spc="-195" dirty="0">
                <a:latin typeface="Lucida Sans"/>
                <a:cs typeface="Lucida Sans"/>
              </a:rPr>
              <a:t>kalan</a:t>
            </a:r>
            <a:r>
              <a:rPr sz="2550" b="0" spc="90" dirty="0">
                <a:latin typeface="Lucida Sans"/>
                <a:cs typeface="Lucida Sans"/>
              </a:rPr>
              <a:t> </a:t>
            </a:r>
            <a:r>
              <a:rPr sz="2550" b="0" spc="-155" dirty="0">
                <a:latin typeface="Lucida Sans"/>
                <a:cs typeface="Lucida Sans"/>
              </a:rPr>
              <a:t>hâller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44074" y="2156236"/>
            <a:ext cx="14253210" cy="7869555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67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650" spc="-15" dirty="0">
                <a:solidFill>
                  <a:srgbClr val="2E2E2E"/>
                </a:solidFill>
                <a:latin typeface="Tahoma"/>
                <a:cs typeface="Tahoma"/>
              </a:rPr>
              <a:t>Kanun </a:t>
            </a:r>
            <a:r>
              <a:rPr sz="2650" spc="-204" dirty="0">
                <a:solidFill>
                  <a:srgbClr val="2E2E2E"/>
                </a:solidFill>
                <a:latin typeface="Lucida Sans"/>
                <a:cs typeface="Lucida Sans"/>
              </a:rPr>
              <a:t>hükümleri </a:t>
            </a:r>
            <a:r>
              <a:rPr sz="2650" spc="-260" dirty="0">
                <a:solidFill>
                  <a:srgbClr val="2E2E2E"/>
                </a:solidFill>
                <a:latin typeface="Lucida Sans"/>
                <a:cs typeface="Lucida Sans"/>
              </a:rPr>
              <a:t>aşağıdaki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hâllerde</a:t>
            </a:r>
            <a:r>
              <a:rPr sz="2650" spc="2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80" dirty="0">
                <a:solidFill>
                  <a:srgbClr val="2E2E2E"/>
                </a:solidFill>
                <a:latin typeface="Tahoma"/>
                <a:cs typeface="Tahoma"/>
              </a:rPr>
              <a:t>uygulanmaz:</a:t>
            </a:r>
            <a:endParaRPr sz="2650">
              <a:latin typeface="Tahoma"/>
              <a:cs typeface="Tahoma"/>
            </a:endParaRPr>
          </a:p>
          <a:p>
            <a:pPr marL="1143635" marR="7620" lvl="1" indent="-376555" algn="just">
              <a:lnSpc>
                <a:spcPct val="149400"/>
              </a:lnSpc>
              <a:buFont typeface="Arial"/>
              <a:buChar char="•"/>
              <a:tabLst>
                <a:tab pos="1144270" algn="l"/>
              </a:tabLst>
            </a:pP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verilerin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resmi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istatistik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650" spc="-65" dirty="0">
                <a:solidFill>
                  <a:srgbClr val="2E2E2E"/>
                </a:solidFill>
                <a:latin typeface="Tahoma"/>
                <a:cs typeface="Tahoma"/>
              </a:rPr>
              <a:t>anonim hâle </a:t>
            </a:r>
            <a:r>
              <a:rPr sz="2650" spc="-60" dirty="0">
                <a:solidFill>
                  <a:srgbClr val="2E2E2E"/>
                </a:solidFill>
                <a:latin typeface="Tahoma"/>
                <a:cs typeface="Tahoma"/>
              </a:rPr>
              <a:t>getirilmek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suretiyle </a:t>
            </a:r>
            <a:r>
              <a:rPr sz="2650" spc="-100" dirty="0">
                <a:solidFill>
                  <a:srgbClr val="2E2E2E"/>
                </a:solidFill>
                <a:latin typeface="Tahoma"/>
                <a:cs typeface="Tahoma"/>
              </a:rPr>
              <a:t>araştırma, </a:t>
            </a:r>
            <a:r>
              <a:rPr sz="2650" spc="-90" dirty="0">
                <a:solidFill>
                  <a:srgbClr val="2E2E2E"/>
                </a:solidFill>
                <a:latin typeface="Tahoma"/>
                <a:cs typeface="Tahoma"/>
              </a:rPr>
              <a:t>planlama </a:t>
            </a:r>
            <a:r>
              <a:rPr sz="2650" spc="-1055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819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istatistik gibi </a:t>
            </a:r>
            <a:r>
              <a:rPr sz="2650" spc="-195" dirty="0">
                <a:solidFill>
                  <a:srgbClr val="2E2E2E"/>
                </a:solidFill>
                <a:latin typeface="Lucida Sans"/>
                <a:cs typeface="Lucida Sans"/>
              </a:rPr>
              <a:t>amaçlarla</a:t>
            </a:r>
            <a:r>
              <a:rPr sz="2650" spc="-31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işlenmesi</a:t>
            </a:r>
            <a:r>
              <a:rPr sz="2650" spc="-22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650">
              <a:latin typeface="Tahoma"/>
              <a:cs typeface="Tahoma"/>
            </a:endParaRPr>
          </a:p>
          <a:p>
            <a:pPr marL="1143635" marR="5080" lvl="1" indent="-376555" algn="just">
              <a:lnSpc>
                <a:spcPct val="149400"/>
              </a:lnSpc>
              <a:buFont typeface="Arial"/>
              <a:buChar char="•"/>
              <a:tabLst>
                <a:tab pos="1144270" algn="l"/>
              </a:tabLst>
            </a:pP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verilerin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millî </a:t>
            </a: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savunmayı,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millî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güvenliği, </a:t>
            </a:r>
            <a:r>
              <a:rPr sz="2650" spc="-75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güvenliğini, </a:t>
            </a:r>
            <a:r>
              <a:rPr sz="2650" spc="-75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düzenini, </a:t>
            </a:r>
            <a:r>
              <a:rPr sz="2650" spc="-1410" dirty="0">
                <a:solidFill>
                  <a:srgbClr val="2E2E2E"/>
                </a:solidFill>
                <a:latin typeface="Tahoma"/>
                <a:cs typeface="Tahoma"/>
              </a:rPr>
              <a:t>ekonomik </a:t>
            </a:r>
            <a:r>
              <a:rPr sz="2650" spc="-819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güvenliği,</a:t>
            </a:r>
            <a:r>
              <a:rPr sz="2650" spc="4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195" dirty="0">
                <a:solidFill>
                  <a:srgbClr val="2E2E2E"/>
                </a:solidFill>
                <a:latin typeface="Lucida Sans"/>
                <a:cs typeface="Lucida Sans"/>
              </a:rPr>
              <a:t>özel </a:t>
            </a:r>
            <a:r>
              <a:rPr sz="2650" spc="-155" dirty="0">
                <a:solidFill>
                  <a:srgbClr val="2E2E2E"/>
                </a:solidFill>
                <a:latin typeface="Lucida Sans"/>
                <a:cs typeface="Lucida Sans"/>
              </a:rPr>
              <a:t>hayatın </a:t>
            </a:r>
            <a:r>
              <a:rPr sz="2650" spc="-240" dirty="0">
                <a:solidFill>
                  <a:srgbClr val="2E2E2E"/>
                </a:solidFill>
                <a:latin typeface="Lucida Sans"/>
                <a:cs typeface="Lucida Sans"/>
              </a:rPr>
              <a:t>gizliliğini</a:t>
            </a:r>
            <a:r>
              <a:rPr sz="2650" spc="3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veya </a:t>
            </a:r>
            <a:r>
              <a:rPr sz="2650" spc="-260" dirty="0">
                <a:solidFill>
                  <a:srgbClr val="2E2E2E"/>
                </a:solidFill>
                <a:latin typeface="Lucida Sans"/>
                <a:cs typeface="Lucida Sans"/>
              </a:rPr>
              <a:t>kişilik </a:t>
            </a:r>
            <a:r>
              <a:rPr sz="2650" spc="-195" dirty="0">
                <a:solidFill>
                  <a:srgbClr val="2E2E2E"/>
                </a:solidFill>
                <a:latin typeface="Lucida Sans"/>
                <a:cs typeface="Lucida Sans"/>
              </a:rPr>
              <a:t>haklarını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ihlal etmemek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ya </a:t>
            </a:r>
            <a:r>
              <a:rPr sz="2650" spc="-65" dirty="0">
                <a:solidFill>
                  <a:srgbClr val="2E2E2E"/>
                </a:solidFill>
                <a:latin typeface="Tahoma"/>
                <a:cs typeface="Tahoma"/>
              </a:rPr>
              <a:t>da </a:t>
            </a:r>
            <a:r>
              <a:rPr sz="2650" spc="-180" dirty="0">
                <a:solidFill>
                  <a:srgbClr val="2E2E2E"/>
                </a:solidFill>
                <a:latin typeface="Lucida Sans"/>
                <a:cs typeface="Lucida Sans"/>
              </a:rPr>
              <a:t>suç  </a:t>
            </a:r>
            <a:r>
              <a:rPr sz="2650" spc="-715" dirty="0">
                <a:solidFill>
                  <a:srgbClr val="2E2E2E"/>
                </a:solidFill>
                <a:latin typeface="Lucida Sans"/>
                <a:cs typeface="Lucida Sans"/>
              </a:rPr>
              <a:t>teşkil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etmemek </a:t>
            </a:r>
            <a:r>
              <a:rPr sz="2650" spc="-185" dirty="0">
                <a:solidFill>
                  <a:srgbClr val="2E2E2E"/>
                </a:solidFill>
                <a:latin typeface="Lucida Sans"/>
                <a:cs typeface="Lucida Sans"/>
              </a:rPr>
              <a:t>kaydıyla, </a:t>
            </a:r>
            <a:r>
              <a:rPr sz="2650" spc="-105" dirty="0">
                <a:solidFill>
                  <a:srgbClr val="2E2E2E"/>
                </a:solidFill>
                <a:latin typeface="Tahoma"/>
                <a:cs typeface="Tahoma"/>
              </a:rPr>
              <a:t>sanat, </a:t>
            </a:r>
            <a:r>
              <a:rPr sz="2650" spc="-85" dirty="0">
                <a:solidFill>
                  <a:srgbClr val="2E2E2E"/>
                </a:solidFill>
                <a:latin typeface="Tahoma"/>
                <a:cs typeface="Tahoma"/>
              </a:rPr>
              <a:t>tarih,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edebiyat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veya bilimsel </a:t>
            </a:r>
            <a:r>
              <a:rPr sz="2650" spc="-90" dirty="0">
                <a:solidFill>
                  <a:srgbClr val="2E2E2E"/>
                </a:solidFill>
                <a:latin typeface="Tahoma"/>
                <a:cs typeface="Tahoma"/>
              </a:rPr>
              <a:t>amaçlarla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ya </a:t>
            </a:r>
            <a:r>
              <a:rPr sz="2650" spc="-65" dirty="0">
                <a:solidFill>
                  <a:srgbClr val="2E2E2E"/>
                </a:solidFill>
                <a:latin typeface="Tahoma"/>
                <a:cs typeface="Tahoma"/>
              </a:rPr>
              <a:t>da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ifade  </a:t>
            </a:r>
            <a:r>
              <a:rPr sz="2650" spc="-245" dirty="0">
                <a:solidFill>
                  <a:srgbClr val="2E2E2E"/>
                </a:solidFill>
                <a:latin typeface="Lucida Sans"/>
                <a:cs typeface="Lucida Sans"/>
              </a:rPr>
              <a:t>özgürlüğü </a:t>
            </a:r>
            <a:r>
              <a:rPr sz="2650" spc="-225" dirty="0">
                <a:solidFill>
                  <a:srgbClr val="2E2E2E"/>
                </a:solidFill>
                <a:latin typeface="Lucida Sans"/>
                <a:cs typeface="Lucida Sans"/>
              </a:rPr>
              <a:t>kapsamında</a:t>
            </a:r>
            <a:r>
              <a:rPr sz="2650" spc="-4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işlenmesi</a:t>
            </a:r>
            <a:r>
              <a:rPr sz="2650" spc="-22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650">
              <a:latin typeface="Tahoma"/>
              <a:cs typeface="Tahoma"/>
            </a:endParaRPr>
          </a:p>
          <a:p>
            <a:pPr marL="1143635" marR="5715" lvl="1" indent="-376555" algn="just">
              <a:lnSpc>
                <a:spcPct val="149400"/>
              </a:lnSpc>
              <a:buFont typeface="Arial"/>
              <a:buChar char="•"/>
              <a:tabLst>
                <a:tab pos="1144270" algn="l"/>
              </a:tabLst>
            </a:pP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Kişisel</a:t>
            </a:r>
            <a:r>
              <a:rPr sz="2650" spc="4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verilerin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millî</a:t>
            </a:r>
            <a:r>
              <a:rPr sz="2650" spc="4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savunmayı,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millî</a:t>
            </a:r>
            <a:r>
              <a:rPr sz="2650" spc="4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güvenliği, </a:t>
            </a:r>
            <a:r>
              <a:rPr sz="2650" spc="-75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güvenliğini, </a:t>
            </a:r>
            <a:r>
              <a:rPr sz="2650" spc="-75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650" spc="-200" dirty="0">
                <a:solidFill>
                  <a:srgbClr val="2E2E2E"/>
                </a:solidFill>
                <a:latin typeface="Lucida Sans"/>
                <a:cs typeface="Lucida Sans"/>
              </a:rPr>
              <a:t>düzenini </a:t>
            </a:r>
            <a:r>
              <a:rPr sz="2650" spc="-1365" dirty="0">
                <a:solidFill>
                  <a:srgbClr val="2E2E2E"/>
                </a:solidFill>
                <a:latin typeface="Tahoma"/>
                <a:cs typeface="Tahoma"/>
              </a:rPr>
              <a:t>veya </a:t>
            </a:r>
            <a:r>
              <a:rPr sz="2650" spc="-819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ekonomik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Güvenliği </a:t>
            </a:r>
            <a:r>
              <a:rPr sz="2650" spc="-229" dirty="0">
                <a:solidFill>
                  <a:srgbClr val="2E2E2E"/>
                </a:solidFill>
                <a:latin typeface="Lucida Sans"/>
                <a:cs typeface="Lucida Sans"/>
              </a:rPr>
              <a:t>sağlamaya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yönelik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olarak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kanunla </a:t>
            </a:r>
            <a:r>
              <a:rPr sz="2650" spc="-155" dirty="0">
                <a:solidFill>
                  <a:srgbClr val="2E2E2E"/>
                </a:solidFill>
                <a:latin typeface="Lucida Sans"/>
                <a:cs typeface="Lucida Sans"/>
              </a:rPr>
              <a:t>görev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15" dirty="0">
                <a:solidFill>
                  <a:srgbClr val="2E2E2E"/>
                </a:solidFill>
                <a:latin typeface="Tahoma"/>
                <a:cs typeface="Tahoma"/>
              </a:rPr>
              <a:t>yetki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verilmiş </a:t>
            </a:r>
            <a:r>
              <a:rPr sz="2650" spc="-75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650" spc="-1495" dirty="0">
                <a:solidFill>
                  <a:srgbClr val="2E2E2E"/>
                </a:solidFill>
                <a:latin typeface="Tahoma"/>
                <a:cs typeface="Tahoma"/>
              </a:rPr>
              <a:t>kurum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kuruluşları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tarafından </a:t>
            </a:r>
            <a:r>
              <a:rPr sz="2650" spc="-155" dirty="0">
                <a:solidFill>
                  <a:srgbClr val="2E2E2E"/>
                </a:solidFill>
                <a:latin typeface="Lucida Sans"/>
                <a:cs typeface="Lucida Sans"/>
              </a:rPr>
              <a:t>yürütülen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önleyici,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koruyucu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istihbari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faaliyetler </a:t>
            </a:r>
            <a:r>
              <a:rPr sz="2650" spc="-225" dirty="0">
                <a:solidFill>
                  <a:srgbClr val="2E2E2E"/>
                </a:solidFill>
                <a:latin typeface="Lucida Sans"/>
                <a:cs typeface="Lucida Sans"/>
              </a:rPr>
              <a:t>kapsamında 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işlenmesi</a:t>
            </a:r>
            <a:r>
              <a:rPr sz="2650" spc="-22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650">
              <a:latin typeface="Tahoma"/>
              <a:cs typeface="Tahoma"/>
            </a:endParaRPr>
          </a:p>
          <a:p>
            <a:pPr marL="1143635" lvl="1" indent="-376555">
              <a:lnSpc>
                <a:spcPct val="100000"/>
              </a:lnSpc>
              <a:spcBef>
                <a:spcPts val="156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650" spc="-190" dirty="0">
                <a:solidFill>
                  <a:srgbClr val="2E2E2E"/>
                </a:solidFill>
                <a:latin typeface="Lucida Sans"/>
                <a:cs typeface="Lucida Sans"/>
              </a:rPr>
              <a:t>Kişisel 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verilerin </a:t>
            </a:r>
            <a:r>
              <a:rPr sz="2650" spc="-80" dirty="0">
                <a:solidFill>
                  <a:srgbClr val="2E2E2E"/>
                </a:solidFill>
                <a:latin typeface="Tahoma"/>
                <a:cs typeface="Tahoma"/>
              </a:rPr>
              <a:t>soruşturma, kovuşturma, </a:t>
            </a:r>
            <a:r>
              <a:rPr sz="2650" spc="-90" dirty="0">
                <a:solidFill>
                  <a:srgbClr val="2E2E2E"/>
                </a:solidFill>
                <a:latin typeface="Tahoma"/>
                <a:cs typeface="Tahoma"/>
              </a:rPr>
              <a:t>yargılama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veya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infaz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işlemlerine </a:t>
            </a:r>
            <a:r>
              <a:rPr sz="2650" spc="-245" dirty="0">
                <a:solidFill>
                  <a:srgbClr val="2E2E2E"/>
                </a:solidFill>
                <a:latin typeface="Lucida Sans"/>
                <a:cs typeface="Lucida Sans"/>
              </a:rPr>
              <a:t>ilişkin 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olarak </a:t>
            </a:r>
            <a:r>
              <a:rPr sz="2650" spc="-1275" dirty="0">
                <a:solidFill>
                  <a:srgbClr val="2E2E2E"/>
                </a:solidFill>
                <a:latin typeface="Lucida Sans"/>
                <a:cs typeface="Lucida Sans"/>
              </a:rPr>
              <a:t>yargı</a:t>
            </a:r>
            <a:endParaRPr sz="2650">
              <a:latin typeface="Lucida Sans"/>
              <a:cs typeface="Lucida Sans"/>
            </a:endParaRPr>
          </a:p>
          <a:p>
            <a:pPr marL="1143635">
              <a:lnSpc>
                <a:spcPct val="100000"/>
              </a:lnSpc>
              <a:spcBef>
                <a:spcPts val="1570"/>
              </a:spcBef>
            </a:pPr>
            <a:r>
              <a:rPr sz="2650" spc="-229" dirty="0">
                <a:solidFill>
                  <a:srgbClr val="2E2E2E"/>
                </a:solidFill>
                <a:latin typeface="Lucida Sans"/>
                <a:cs typeface="Lucida Sans"/>
              </a:rPr>
              <a:t>makamları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veya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infaz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mercileri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tarafından</a:t>
            </a:r>
            <a:r>
              <a:rPr sz="2650" spc="-3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işlenmesi</a:t>
            </a:r>
            <a:r>
              <a:rPr sz="2650" spc="-22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6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925" marR="24130" algn="ctr">
              <a:lnSpc>
                <a:spcPts val="8445"/>
              </a:lnSpc>
              <a:spcBef>
                <a:spcPts val="105"/>
              </a:spcBef>
            </a:pPr>
            <a:r>
              <a:rPr spc="-409" dirty="0"/>
              <a:t>663 </a:t>
            </a:r>
            <a:r>
              <a:rPr spc="-440" dirty="0"/>
              <a:t>sayılı</a:t>
            </a:r>
            <a:r>
              <a:rPr spc="-405" dirty="0"/>
              <a:t> </a:t>
            </a:r>
            <a:r>
              <a:rPr spc="-35" dirty="0"/>
              <a:t>KHK</a:t>
            </a:r>
          </a:p>
          <a:p>
            <a:pPr marL="34925" algn="ctr">
              <a:lnSpc>
                <a:spcPts val="2805"/>
              </a:lnSpc>
            </a:pPr>
            <a:r>
              <a:rPr sz="2550" b="0" spc="-204" dirty="0">
                <a:latin typeface="Lucida Sans"/>
                <a:cs typeface="Lucida Sans"/>
              </a:rPr>
              <a:t>Sağlık </a:t>
            </a:r>
            <a:r>
              <a:rPr sz="2550" b="0" spc="-175" dirty="0">
                <a:latin typeface="Lucida Sans"/>
                <a:cs typeface="Lucida Sans"/>
              </a:rPr>
              <a:t>Bakanlığı </a:t>
            </a:r>
            <a:r>
              <a:rPr sz="2550" b="0" spc="-75" dirty="0">
                <a:latin typeface="Lucida Sans"/>
                <a:cs typeface="Lucida Sans"/>
              </a:rPr>
              <a:t>ve </a:t>
            </a:r>
            <a:r>
              <a:rPr sz="2550" b="0" spc="-235" dirty="0">
                <a:latin typeface="Lucida Sans"/>
                <a:cs typeface="Lucida Sans"/>
              </a:rPr>
              <a:t>bağlı </a:t>
            </a:r>
            <a:r>
              <a:rPr sz="2550" b="0" spc="-195" dirty="0">
                <a:latin typeface="Lucida Sans"/>
                <a:cs typeface="Lucida Sans"/>
              </a:rPr>
              <a:t>kuruluşlarının </a:t>
            </a:r>
            <a:r>
              <a:rPr sz="2550" b="0" spc="-180" dirty="0">
                <a:latin typeface="Lucida Sans"/>
                <a:cs typeface="Lucida Sans"/>
              </a:rPr>
              <a:t>teşkilat </a:t>
            </a:r>
            <a:r>
              <a:rPr sz="2550" b="0" spc="-75" dirty="0">
                <a:latin typeface="Lucida Sans"/>
                <a:cs typeface="Lucida Sans"/>
              </a:rPr>
              <a:t>ve </a:t>
            </a:r>
            <a:r>
              <a:rPr sz="2550" b="0" spc="-150" dirty="0">
                <a:latin typeface="Lucida Sans"/>
                <a:cs typeface="Lucida Sans"/>
              </a:rPr>
              <a:t>görevlerini </a:t>
            </a:r>
            <a:r>
              <a:rPr sz="2550" b="0" spc="-160" dirty="0">
                <a:latin typeface="Lucida Sans"/>
                <a:cs typeface="Lucida Sans"/>
              </a:rPr>
              <a:t>düzenleyen</a:t>
            </a:r>
            <a:r>
              <a:rPr sz="2550" b="0" spc="325" dirty="0">
                <a:latin typeface="Lucida Sans"/>
                <a:cs typeface="Lucida Sans"/>
              </a:rPr>
              <a:t> </a:t>
            </a:r>
            <a:r>
              <a:rPr sz="2550" b="0" spc="-1739" dirty="0">
                <a:latin typeface="Lucida Sans"/>
                <a:cs typeface="Lucida Sans"/>
              </a:rPr>
              <a:t>KHK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34847" y="3098625"/>
            <a:ext cx="16266794" cy="3903979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90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Sağlık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hizmeti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almak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için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müracaat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edenlerin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kişisel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verileri</a:t>
            </a:r>
            <a:r>
              <a:rPr sz="2950" spc="-16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işlenebilir.</a:t>
            </a:r>
            <a:r>
              <a:rPr sz="2950" spc="-15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dirty="0">
                <a:solidFill>
                  <a:srgbClr val="2E2E2E"/>
                </a:solidFill>
                <a:latin typeface="Tahoma"/>
                <a:cs typeface="Tahoma"/>
              </a:rPr>
              <a:t>(663</a:t>
            </a:r>
            <a:r>
              <a:rPr sz="1950" spc="-85" dirty="0">
                <a:solidFill>
                  <a:srgbClr val="2E2E2E"/>
                </a:solidFill>
                <a:latin typeface="Tahoma"/>
                <a:cs typeface="Tahoma"/>
              </a:rPr>
              <a:t> s.</a:t>
            </a:r>
            <a:r>
              <a:rPr sz="1950" spc="-6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50" dirty="0">
                <a:solidFill>
                  <a:srgbClr val="2E2E2E"/>
                </a:solidFill>
                <a:latin typeface="Tahoma"/>
                <a:cs typeface="Tahoma"/>
              </a:rPr>
              <a:t>KHK,</a:t>
            </a:r>
            <a:r>
              <a:rPr sz="19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70" dirty="0">
                <a:solidFill>
                  <a:srgbClr val="2E2E2E"/>
                </a:solidFill>
                <a:latin typeface="Tahoma"/>
                <a:cs typeface="Tahoma"/>
              </a:rPr>
              <a:t> 47/I))</a:t>
            </a:r>
            <a:endParaRPr sz="1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Bakanlık,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elde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ettiği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bu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verileri,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130" dirty="0">
                <a:solidFill>
                  <a:srgbClr val="2E2E2E"/>
                </a:solidFill>
                <a:latin typeface="Tahoma"/>
                <a:cs typeface="Tahoma"/>
              </a:rPr>
              <a:t>KVKK</a:t>
            </a:r>
            <a:r>
              <a:rPr sz="2950" spc="-1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65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2950" spc="-15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00" dirty="0">
                <a:solidFill>
                  <a:srgbClr val="2E2E2E"/>
                </a:solidFill>
                <a:latin typeface="Tahoma"/>
                <a:cs typeface="Tahoma"/>
              </a:rPr>
              <a:t>6/III’deki</a:t>
            </a:r>
            <a:r>
              <a:rPr sz="2950" spc="-1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amaçlar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ile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90" dirty="0">
                <a:solidFill>
                  <a:srgbClr val="2E2E2E"/>
                </a:solidFill>
                <a:latin typeface="Tahoma"/>
                <a:cs typeface="Tahoma"/>
              </a:rPr>
              <a:t>alarak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işleyebilir.</a:t>
            </a:r>
            <a:r>
              <a:rPr sz="2950" spc="-15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dirty="0">
                <a:solidFill>
                  <a:srgbClr val="2E2E2E"/>
                </a:solidFill>
                <a:latin typeface="Tahoma"/>
                <a:cs typeface="Tahoma"/>
              </a:rPr>
              <a:t>(663</a:t>
            </a:r>
            <a:r>
              <a:rPr sz="1950" spc="-80" dirty="0">
                <a:solidFill>
                  <a:srgbClr val="2E2E2E"/>
                </a:solidFill>
                <a:latin typeface="Tahoma"/>
                <a:cs typeface="Tahoma"/>
              </a:rPr>
              <a:t> s.</a:t>
            </a:r>
            <a:r>
              <a:rPr sz="1950" spc="-6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55" dirty="0">
                <a:solidFill>
                  <a:srgbClr val="2E2E2E"/>
                </a:solidFill>
                <a:latin typeface="Tahoma"/>
                <a:cs typeface="Tahoma"/>
              </a:rPr>
              <a:t>KHK,</a:t>
            </a:r>
            <a:r>
              <a:rPr sz="19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65" dirty="0">
                <a:solidFill>
                  <a:srgbClr val="2E2E2E"/>
                </a:solidFill>
                <a:latin typeface="Tahoma"/>
                <a:cs typeface="Tahoma"/>
              </a:rPr>
              <a:t>47/II)</a:t>
            </a:r>
            <a:endParaRPr sz="1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Bakanlık,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ikinci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fıkra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gereği </a:t>
            </a:r>
            <a:r>
              <a:rPr sz="2950" spc="-265" dirty="0">
                <a:solidFill>
                  <a:srgbClr val="2E2E2E"/>
                </a:solidFill>
                <a:latin typeface="Lucida Sans"/>
                <a:cs typeface="Lucida Sans"/>
              </a:rPr>
              <a:t>aldğı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verilere, kişilerin erişecekleri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bir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sistem</a:t>
            </a:r>
            <a:r>
              <a:rPr sz="2925" spc="-52" baseline="25641" dirty="0">
                <a:solidFill>
                  <a:srgbClr val="2E2E2E"/>
                </a:solidFill>
                <a:latin typeface="Tahoma"/>
                <a:cs typeface="Tahoma"/>
              </a:rPr>
              <a:t>1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kurar. </a:t>
            </a:r>
            <a:r>
              <a:rPr sz="1950" dirty="0">
                <a:solidFill>
                  <a:srgbClr val="2E2E2E"/>
                </a:solidFill>
                <a:latin typeface="Tahoma"/>
                <a:cs typeface="Tahoma"/>
              </a:rPr>
              <a:t>(663 </a:t>
            </a:r>
            <a:r>
              <a:rPr sz="1950" spc="-80" dirty="0">
                <a:solidFill>
                  <a:srgbClr val="2E2E2E"/>
                </a:solidFill>
                <a:latin typeface="Tahoma"/>
                <a:cs typeface="Tahoma"/>
              </a:rPr>
              <a:t>s. </a:t>
            </a:r>
            <a:r>
              <a:rPr sz="1950" spc="55" dirty="0">
                <a:solidFill>
                  <a:srgbClr val="2E2E2E"/>
                </a:solidFill>
                <a:latin typeface="Tahoma"/>
                <a:cs typeface="Tahoma"/>
              </a:rPr>
              <a:t>KHK,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3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85" dirty="0">
                <a:solidFill>
                  <a:srgbClr val="2E2E2E"/>
                </a:solidFill>
                <a:latin typeface="Tahoma"/>
                <a:cs typeface="Tahoma"/>
              </a:rPr>
              <a:t>47/III)</a:t>
            </a:r>
            <a:endParaRPr sz="1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Sistemlerin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güvenliğine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ilişkin</a:t>
            </a:r>
            <a:r>
              <a:rPr sz="2950" spc="-14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standartlar,</a:t>
            </a:r>
            <a:r>
              <a:rPr sz="2950" spc="-15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Kurulun</a:t>
            </a:r>
            <a:r>
              <a:rPr sz="2950" spc="-1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belirlediği</a:t>
            </a:r>
            <a:r>
              <a:rPr sz="2950" spc="-16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ilkelere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uygun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olur.</a:t>
            </a:r>
            <a:r>
              <a:rPr sz="2950" spc="-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dirty="0">
                <a:solidFill>
                  <a:srgbClr val="2E2E2E"/>
                </a:solidFill>
                <a:latin typeface="Tahoma"/>
                <a:cs typeface="Tahoma"/>
              </a:rPr>
              <a:t>(663</a:t>
            </a:r>
            <a:r>
              <a:rPr sz="19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85" dirty="0">
                <a:solidFill>
                  <a:srgbClr val="2E2E2E"/>
                </a:solidFill>
                <a:latin typeface="Tahoma"/>
                <a:cs typeface="Tahoma"/>
              </a:rPr>
              <a:t>s.</a:t>
            </a:r>
            <a:r>
              <a:rPr sz="1950" spc="-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50" dirty="0">
                <a:solidFill>
                  <a:srgbClr val="2E2E2E"/>
                </a:solidFill>
                <a:latin typeface="Tahoma"/>
                <a:cs typeface="Tahoma"/>
              </a:rPr>
              <a:t>KHK,</a:t>
            </a:r>
            <a:r>
              <a:rPr sz="1950" spc="-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5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10" dirty="0">
                <a:solidFill>
                  <a:srgbClr val="2E2E2E"/>
                </a:solidFill>
                <a:latin typeface="Tahoma"/>
                <a:cs typeface="Tahoma"/>
              </a:rPr>
              <a:t>47/IV)</a:t>
            </a:r>
            <a:endParaRPr sz="1950">
              <a:latin typeface="Tahoma"/>
              <a:cs typeface="Tahoma"/>
            </a:endParaRPr>
          </a:p>
          <a:p>
            <a:pPr marL="389890" marR="5080" indent="-377190">
              <a:lnSpc>
                <a:spcPct val="141500"/>
              </a:lnSpc>
              <a:spcBef>
                <a:spcPts val="33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verilerinin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işlenmesi 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güvenliğine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ilişkin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hükümler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Yönetmelik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düzenlenir</a:t>
            </a:r>
            <a:r>
              <a:rPr sz="2950" spc="-195" dirty="0">
                <a:solidFill>
                  <a:srgbClr val="2E2E2E"/>
                </a:solidFill>
                <a:latin typeface="Tahoma"/>
                <a:cs typeface="Tahoma"/>
              </a:rPr>
              <a:t>.  </a:t>
            </a:r>
            <a:r>
              <a:rPr sz="1950" spc="-795" dirty="0">
                <a:solidFill>
                  <a:srgbClr val="2E2E2E"/>
                </a:solidFill>
                <a:latin typeface="Tahoma"/>
                <a:cs typeface="Tahoma"/>
              </a:rPr>
              <a:t>(663</a:t>
            </a:r>
            <a:r>
              <a:rPr sz="1950" spc="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80" dirty="0">
                <a:solidFill>
                  <a:srgbClr val="2E2E2E"/>
                </a:solidFill>
                <a:latin typeface="Tahoma"/>
                <a:cs typeface="Tahoma"/>
              </a:rPr>
              <a:t>s. </a:t>
            </a:r>
            <a:r>
              <a:rPr sz="1950" spc="55" dirty="0">
                <a:solidFill>
                  <a:srgbClr val="2E2E2E"/>
                </a:solidFill>
                <a:latin typeface="Tahoma"/>
                <a:cs typeface="Tahoma"/>
              </a:rPr>
              <a:t>KHK,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2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10" dirty="0">
                <a:solidFill>
                  <a:srgbClr val="2E2E2E"/>
                </a:solidFill>
                <a:latin typeface="Tahoma"/>
                <a:cs typeface="Tahoma"/>
              </a:rPr>
              <a:t>47/VI)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4847" y="8048022"/>
            <a:ext cx="721296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65" dirty="0">
                <a:solidFill>
                  <a:srgbClr val="C00000"/>
                </a:solidFill>
                <a:latin typeface="Tahoma"/>
                <a:cs typeface="Tahoma"/>
              </a:rPr>
              <a:t>(1) </a:t>
            </a:r>
            <a:r>
              <a:rPr sz="2300" spc="-105" dirty="0">
                <a:solidFill>
                  <a:srgbClr val="C00000"/>
                </a:solidFill>
                <a:latin typeface="Tahoma"/>
                <a:cs typeface="Tahoma"/>
              </a:rPr>
              <a:t>e-</a:t>
            </a:r>
            <a:r>
              <a:rPr sz="2300" spc="-105" dirty="0">
                <a:solidFill>
                  <a:srgbClr val="C00000"/>
                </a:solidFill>
                <a:latin typeface="Lucida Sans"/>
                <a:cs typeface="Lucida Sans"/>
              </a:rPr>
              <a:t>Nabız </a:t>
            </a:r>
            <a:r>
              <a:rPr sz="2300" spc="-160" dirty="0">
                <a:solidFill>
                  <a:srgbClr val="C00000"/>
                </a:solidFill>
                <a:latin typeface="Lucida Sans"/>
                <a:cs typeface="Lucida Sans"/>
              </a:rPr>
              <a:t>Kişisel </a:t>
            </a:r>
            <a:r>
              <a:rPr sz="2300" spc="-180" dirty="0">
                <a:solidFill>
                  <a:srgbClr val="C00000"/>
                </a:solidFill>
                <a:latin typeface="Lucida Sans"/>
                <a:cs typeface="Lucida Sans"/>
              </a:rPr>
              <a:t>Sağlık </a:t>
            </a:r>
            <a:r>
              <a:rPr sz="2300" spc="-114" dirty="0">
                <a:solidFill>
                  <a:srgbClr val="C00000"/>
                </a:solidFill>
                <a:latin typeface="Lucida Sans"/>
                <a:cs typeface="Lucida Sans"/>
              </a:rPr>
              <a:t>Kaydı </a:t>
            </a:r>
            <a:r>
              <a:rPr sz="2300" spc="-155" dirty="0">
                <a:solidFill>
                  <a:srgbClr val="C00000"/>
                </a:solidFill>
                <a:latin typeface="Lucida Sans"/>
                <a:cs typeface="Lucida Sans"/>
              </a:rPr>
              <a:t>Sistemi’nin </a:t>
            </a:r>
            <a:r>
              <a:rPr sz="2300" spc="-50" dirty="0">
                <a:solidFill>
                  <a:srgbClr val="C00000"/>
                </a:solidFill>
                <a:latin typeface="Tahoma"/>
                <a:cs typeface="Tahoma"/>
              </a:rPr>
              <a:t>yasal</a:t>
            </a:r>
            <a:r>
              <a:rPr sz="2300" spc="4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300" spc="-440" dirty="0">
                <a:solidFill>
                  <a:srgbClr val="C00000"/>
                </a:solidFill>
                <a:latin typeface="Lucida Sans"/>
                <a:cs typeface="Lucida Sans"/>
              </a:rPr>
              <a:t>dayanağı</a:t>
            </a:r>
            <a:r>
              <a:rPr sz="2300" spc="-4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81"/>
                </a:lnTo>
                <a:lnTo>
                  <a:pt x="20104099" y="11311381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081F">
              <a:alpha val="7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66312" y="8558836"/>
            <a:ext cx="3447415" cy="1282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9400"/>
              </a:lnSpc>
              <a:spcBef>
                <a:spcPts val="95"/>
              </a:spcBef>
            </a:pPr>
            <a:r>
              <a:rPr sz="2300" spc="-114" dirty="0">
                <a:solidFill>
                  <a:srgbClr val="FFFFFF"/>
                </a:solidFill>
                <a:latin typeface="Lucida Sans"/>
                <a:cs typeface="Lucida Sans"/>
              </a:rPr>
              <a:t>Konuya </a:t>
            </a:r>
            <a:r>
              <a:rPr sz="2300" spc="-204" dirty="0">
                <a:solidFill>
                  <a:srgbClr val="FFFFFF"/>
                </a:solidFill>
                <a:latin typeface="Lucida Sans"/>
                <a:cs typeface="Lucida Sans"/>
              </a:rPr>
              <a:t>ilişkin </a:t>
            </a:r>
            <a:r>
              <a:rPr sz="2300" spc="-305" dirty="0">
                <a:solidFill>
                  <a:srgbClr val="FFFFFF"/>
                </a:solidFill>
                <a:latin typeface="Lucida Sans"/>
                <a:cs typeface="Lucida Sans"/>
              </a:rPr>
              <a:t>Bakanlığımızı  </a:t>
            </a:r>
            <a:r>
              <a:rPr sz="2300" spc="-155" dirty="0">
                <a:solidFill>
                  <a:srgbClr val="FFFFFF"/>
                </a:solidFill>
                <a:latin typeface="Lucida Sans"/>
                <a:cs typeface="Lucida Sans"/>
              </a:rPr>
              <a:t>ilgilendiren</a:t>
            </a:r>
            <a:r>
              <a:rPr sz="2300" spc="-10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140" dirty="0">
                <a:solidFill>
                  <a:srgbClr val="FFFFFF"/>
                </a:solidFill>
                <a:latin typeface="Lucida Sans"/>
                <a:cs typeface="Lucida Sans"/>
              </a:rPr>
              <a:t>süreçler,</a:t>
            </a:r>
            <a:endParaRPr sz="23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2300" spc="-140" dirty="0">
                <a:solidFill>
                  <a:srgbClr val="FFFFFF"/>
                </a:solidFill>
                <a:latin typeface="Lucida Sans"/>
                <a:cs typeface="Lucida Sans"/>
              </a:rPr>
              <a:t>prosedürler </a:t>
            </a:r>
            <a:r>
              <a:rPr sz="2300" spc="-60" dirty="0">
                <a:solidFill>
                  <a:srgbClr val="FFFFFF"/>
                </a:solidFill>
                <a:latin typeface="Lucida Sans"/>
                <a:cs typeface="Lucida Sans"/>
              </a:rPr>
              <a:t>ve</a:t>
            </a:r>
            <a:r>
              <a:rPr sz="2300" spc="-11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145" dirty="0">
                <a:solidFill>
                  <a:srgbClr val="FFFFFF"/>
                </a:solidFill>
                <a:latin typeface="Lucida Sans"/>
                <a:cs typeface="Lucida Sans"/>
              </a:rPr>
              <a:t>örnekler.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94717" y="6178471"/>
            <a:ext cx="3097530" cy="194183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70"/>
              </a:spcBef>
            </a:pPr>
            <a:r>
              <a:rPr sz="8250" b="0" spc="-10" dirty="0">
                <a:solidFill>
                  <a:srgbClr val="FAB62B"/>
                </a:solidFill>
                <a:latin typeface="Hobo Std"/>
                <a:cs typeface="Hobo Std"/>
              </a:rPr>
              <a:t>05</a:t>
            </a:r>
            <a:endParaRPr sz="8250">
              <a:latin typeface="Hobo Std"/>
              <a:cs typeface="Hobo Std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800" b="1" spc="-15" dirty="0">
                <a:solidFill>
                  <a:srgbClr val="FAB62B"/>
                </a:solidFill>
                <a:latin typeface="Lucida Sans"/>
                <a:cs typeface="Lucida Sans"/>
              </a:rPr>
              <a:t>BAKANLIK</a:t>
            </a:r>
            <a:r>
              <a:rPr sz="1800" b="1" spc="-220" dirty="0">
                <a:solidFill>
                  <a:srgbClr val="FAB62B"/>
                </a:solidFill>
                <a:latin typeface="Lucida Sans"/>
                <a:cs typeface="Lucida Sans"/>
              </a:rPr>
              <a:t> </a:t>
            </a:r>
            <a:r>
              <a:rPr sz="1800" b="1" spc="-25" dirty="0">
                <a:solidFill>
                  <a:srgbClr val="FAB62B"/>
                </a:solidFill>
                <a:latin typeface="Lucida Sans"/>
                <a:cs typeface="Lucida Sans"/>
              </a:rPr>
              <a:t>UYGULAMALARI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932651" y="8396817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>
                <a:moveTo>
                  <a:pt x="0" y="0"/>
                </a:moveTo>
                <a:lnTo>
                  <a:pt x="312634" y="0"/>
                </a:lnTo>
              </a:path>
            </a:pathLst>
          </a:custGeom>
          <a:ln w="502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47421" y="8558836"/>
            <a:ext cx="3443604" cy="1282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 marR="176530" indent="-3810" algn="ctr">
              <a:lnSpc>
                <a:spcPct val="119400"/>
              </a:lnSpc>
              <a:spcBef>
                <a:spcPts val="95"/>
              </a:spcBef>
            </a:pPr>
            <a:r>
              <a:rPr sz="2300" spc="-90" dirty="0">
                <a:solidFill>
                  <a:srgbClr val="FFFFFF"/>
                </a:solidFill>
                <a:latin typeface="Lucida Sans"/>
                <a:cs typeface="Lucida Sans"/>
              </a:rPr>
              <a:t>Genel     </a:t>
            </a:r>
            <a:r>
              <a:rPr sz="2300" spc="5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200" dirty="0">
                <a:solidFill>
                  <a:srgbClr val="FFFFFF"/>
                </a:solidFill>
                <a:latin typeface="Lucida Sans"/>
                <a:cs typeface="Lucida Sans"/>
              </a:rPr>
              <a:t>Müdürlüğümüzün </a:t>
            </a:r>
            <a:r>
              <a:rPr sz="2300" spc="-155" dirty="0">
                <a:solidFill>
                  <a:srgbClr val="FFFFFF"/>
                </a:solidFill>
                <a:latin typeface="Lucida Sans"/>
                <a:cs typeface="Lucida Sans"/>
              </a:rPr>
              <a:t>idari  </a:t>
            </a:r>
            <a:r>
              <a:rPr sz="2300" spc="-150" dirty="0">
                <a:solidFill>
                  <a:srgbClr val="FFFFFF"/>
                </a:solidFill>
                <a:latin typeface="Lucida Sans"/>
                <a:cs typeface="Lucida Sans"/>
              </a:rPr>
              <a:t>düzenlemelerine</a:t>
            </a:r>
            <a:r>
              <a:rPr sz="2300" spc="-1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Lucida Sans"/>
                <a:cs typeface="Lucida Sans"/>
              </a:rPr>
              <a:t>ve</a:t>
            </a:r>
            <a:endParaRPr sz="23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2300" spc="-150" dirty="0">
                <a:solidFill>
                  <a:srgbClr val="FFFFFF"/>
                </a:solidFill>
                <a:latin typeface="Lucida Sans"/>
                <a:cs typeface="Lucida Sans"/>
              </a:rPr>
              <a:t>Yönetmeliğe </a:t>
            </a:r>
            <a:r>
              <a:rPr sz="2300" spc="-145" dirty="0">
                <a:solidFill>
                  <a:srgbClr val="FFFFFF"/>
                </a:solidFill>
                <a:latin typeface="Lucida Sans"/>
                <a:cs typeface="Lucida Sans"/>
              </a:rPr>
              <a:t>açılan</a:t>
            </a:r>
            <a:r>
              <a:rPr sz="23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715" dirty="0">
                <a:solidFill>
                  <a:srgbClr val="FFFFFF"/>
                </a:solidFill>
                <a:latin typeface="Lucida Sans"/>
                <a:cs typeface="Lucida Sans"/>
              </a:rPr>
              <a:t>davalar.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2836" y="6178471"/>
            <a:ext cx="1239520" cy="194183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70"/>
              </a:spcBef>
            </a:pPr>
            <a:r>
              <a:rPr sz="8250" b="0" spc="-10" dirty="0">
                <a:solidFill>
                  <a:srgbClr val="9BBA5C"/>
                </a:solidFill>
                <a:latin typeface="Hobo Std"/>
                <a:cs typeface="Hobo Std"/>
              </a:rPr>
              <a:t>04</a:t>
            </a:r>
            <a:endParaRPr sz="8250">
              <a:latin typeface="Hobo Std"/>
              <a:cs typeface="Hobo Std"/>
            </a:endParaRPr>
          </a:p>
          <a:p>
            <a:pPr marL="69215">
              <a:lnSpc>
                <a:spcPct val="100000"/>
              </a:lnSpc>
              <a:spcBef>
                <a:spcPts val="550"/>
              </a:spcBef>
            </a:pPr>
            <a:r>
              <a:rPr sz="1800" b="1" spc="-45" dirty="0">
                <a:solidFill>
                  <a:srgbClr val="9BBA5C"/>
                </a:solidFill>
                <a:latin typeface="Lucida Sans"/>
                <a:cs typeface="Lucida Sans"/>
              </a:rPr>
              <a:t>DAVALAR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13027" y="8396817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>
                <a:moveTo>
                  <a:pt x="0" y="0"/>
                </a:moveTo>
                <a:lnTo>
                  <a:pt x="312634" y="0"/>
                </a:lnTo>
              </a:path>
            </a:pathLst>
          </a:custGeom>
          <a:ln w="502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29886" y="4679765"/>
            <a:ext cx="3317875" cy="12827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7820" marR="5080" indent="-325755">
              <a:lnSpc>
                <a:spcPct val="119600"/>
              </a:lnSpc>
              <a:spcBef>
                <a:spcPts val="90"/>
              </a:spcBef>
            </a:pPr>
            <a:r>
              <a:rPr sz="2300" spc="-105" dirty="0">
                <a:solidFill>
                  <a:srgbClr val="FFFFFF"/>
                </a:solidFill>
                <a:latin typeface="Lucida Sans"/>
                <a:cs typeface="Lucida Sans"/>
              </a:rPr>
              <a:t>Hasta </a:t>
            </a:r>
            <a:r>
              <a:rPr sz="2300" spc="-165" dirty="0">
                <a:solidFill>
                  <a:srgbClr val="FFFFFF"/>
                </a:solidFill>
                <a:latin typeface="Lucida Sans"/>
                <a:cs typeface="Lucida Sans"/>
              </a:rPr>
              <a:t>hakları </a:t>
            </a:r>
            <a:r>
              <a:rPr sz="2300" spc="-60" dirty="0">
                <a:solidFill>
                  <a:srgbClr val="FFFFFF"/>
                </a:solidFill>
                <a:latin typeface="Lucida Sans"/>
                <a:cs typeface="Lucida Sans"/>
              </a:rPr>
              <a:t>ve</a:t>
            </a:r>
            <a:r>
              <a:rPr sz="2300" spc="-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150" dirty="0">
                <a:solidFill>
                  <a:srgbClr val="FFFFFF"/>
                </a:solidFill>
                <a:latin typeface="Lucida Sans"/>
                <a:cs typeface="Lucida Sans"/>
              </a:rPr>
              <a:t>hastaların  </a:t>
            </a:r>
            <a:r>
              <a:rPr sz="2300" spc="-145" dirty="0">
                <a:solidFill>
                  <a:srgbClr val="FFFFFF"/>
                </a:solidFill>
                <a:latin typeface="Lucida Sans"/>
                <a:cs typeface="Lucida Sans"/>
              </a:rPr>
              <a:t>mahremiyetine </a:t>
            </a:r>
            <a:r>
              <a:rPr sz="2300" spc="-204" dirty="0">
                <a:solidFill>
                  <a:srgbClr val="FFFFFF"/>
                </a:solidFill>
                <a:latin typeface="Lucida Sans"/>
                <a:cs typeface="Lucida Sans"/>
              </a:rPr>
              <a:t>ilişkin  </a:t>
            </a:r>
            <a:r>
              <a:rPr sz="2300" spc="-155" dirty="0">
                <a:solidFill>
                  <a:srgbClr val="FFFFFF"/>
                </a:solidFill>
                <a:latin typeface="Lucida Sans"/>
                <a:cs typeface="Lucida Sans"/>
              </a:rPr>
              <a:t>mevzuat</a:t>
            </a:r>
            <a:r>
              <a:rPr sz="2300" spc="-175" dirty="0">
                <a:solidFill>
                  <a:srgbClr val="FFFFFF"/>
                </a:solidFill>
                <a:latin typeface="Lucida Sans"/>
                <a:cs typeface="Lucida Sans"/>
              </a:rPr>
              <a:t> hükümleri.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10559" y="2299399"/>
            <a:ext cx="1863725" cy="194183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70"/>
              </a:spcBef>
            </a:pPr>
            <a:r>
              <a:rPr sz="8250" b="0" spc="-10" dirty="0">
                <a:solidFill>
                  <a:srgbClr val="73C2BC"/>
                </a:solidFill>
                <a:latin typeface="Hobo Std"/>
                <a:cs typeface="Hobo Std"/>
              </a:rPr>
              <a:t>02</a:t>
            </a:r>
            <a:endParaRPr sz="8250">
              <a:latin typeface="Hobo Std"/>
              <a:cs typeface="Hobo Std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800" b="1" spc="-50" dirty="0">
                <a:solidFill>
                  <a:srgbClr val="73C2BC"/>
                </a:solidFill>
                <a:latin typeface="Lucida Sans"/>
                <a:cs typeface="Lucida Sans"/>
              </a:rPr>
              <a:t>HASTA</a:t>
            </a:r>
            <a:r>
              <a:rPr sz="1800" b="1" spc="-229" dirty="0">
                <a:solidFill>
                  <a:srgbClr val="73C2BC"/>
                </a:solidFill>
                <a:latin typeface="Lucida Sans"/>
                <a:cs typeface="Lucida Sans"/>
              </a:rPr>
              <a:t> </a:t>
            </a:r>
            <a:r>
              <a:rPr sz="1800" b="1" spc="-40" dirty="0">
                <a:solidFill>
                  <a:srgbClr val="73C2BC"/>
                </a:solidFill>
                <a:latin typeface="Lucida Sans"/>
                <a:cs typeface="Lucida Sans"/>
              </a:rPr>
              <a:t>HAKLARI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932651" y="4518269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>
                <a:moveTo>
                  <a:pt x="0" y="0"/>
                </a:moveTo>
                <a:lnTo>
                  <a:pt x="312634" y="0"/>
                </a:lnTo>
              </a:path>
            </a:pathLst>
          </a:custGeom>
          <a:ln w="502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479784" y="4679765"/>
            <a:ext cx="3376929" cy="862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634" marR="5080" indent="-496570">
              <a:lnSpc>
                <a:spcPct val="119400"/>
              </a:lnSpc>
              <a:spcBef>
                <a:spcPts val="95"/>
              </a:spcBef>
            </a:pPr>
            <a:r>
              <a:rPr sz="2300" spc="-114" dirty="0">
                <a:solidFill>
                  <a:srgbClr val="FFFFFF"/>
                </a:solidFill>
                <a:latin typeface="Lucida Sans"/>
                <a:cs typeface="Lucida Sans"/>
              </a:rPr>
              <a:t>Konuya </a:t>
            </a:r>
            <a:r>
              <a:rPr sz="2300" spc="-229" dirty="0">
                <a:solidFill>
                  <a:srgbClr val="FFFFFF"/>
                </a:solidFill>
                <a:latin typeface="Lucida Sans"/>
                <a:cs typeface="Lucida Sans"/>
              </a:rPr>
              <a:t>giriş, </a:t>
            </a:r>
            <a:r>
              <a:rPr sz="2300" spc="-170" dirty="0">
                <a:solidFill>
                  <a:srgbClr val="FFFFFF"/>
                </a:solidFill>
                <a:latin typeface="Lucida Sans"/>
                <a:cs typeface="Lucida Sans"/>
              </a:rPr>
              <a:t>konunun </a:t>
            </a:r>
            <a:r>
              <a:rPr sz="2300" spc="-994" dirty="0">
                <a:solidFill>
                  <a:srgbClr val="FFFFFF"/>
                </a:solidFill>
                <a:latin typeface="Lucida Sans"/>
                <a:cs typeface="Lucida Sans"/>
              </a:rPr>
              <a:t>kısa </a:t>
            </a:r>
            <a:r>
              <a:rPr sz="2300" spc="-5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135" dirty="0">
                <a:solidFill>
                  <a:srgbClr val="FFFFFF"/>
                </a:solidFill>
                <a:latin typeface="Lucida Sans"/>
                <a:cs typeface="Lucida Sans"/>
              </a:rPr>
              <a:t>tarihçesi </a:t>
            </a:r>
            <a:r>
              <a:rPr sz="2300" spc="-60" dirty="0">
                <a:solidFill>
                  <a:srgbClr val="FFFFFF"/>
                </a:solidFill>
                <a:latin typeface="Lucida Sans"/>
                <a:cs typeface="Lucida Sans"/>
              </a:rPr>
              <a:t>ve</a:t>
            </a:r>
            <a:r>
              <a:rPr sz="2300" spc="-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170" dirty="0">
                <a:solidFill>
                  <a:srgbClr val="FFFFFF"/>
                </a:solidFill>
                <a:latin typeface="Lucida Sans"/>
                <a:cs typeface="Lucida Sans"/>
              </a:rPr>
              <a:t>önemi.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2836" y="2299399"/>
            <a:ext cx="1239520" cy="194183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70"/>
              </a:spcBef>
            </a:pPr>
            <a:r>
              <a:rPr sz="8250" b="0" spc="-10" dirty="0">
                <a:solidFill>
                  <a:srgbClr val="FFFFFF"/>
                </a:solidFill>
                <a:latin typeface="Hobo Std"/>
                <a:cs typeface="Hobo Std"/>
              </a:rPr>
              <a:t>01</a:t>
            </a:r>
            <a:endParaRPr sz="8250">
              <a:latin typeface="Hobo Std"/>
              <a:cs typeface="Hobo Std"/>
            </a:endParaRPr>
          </a:p>
          <a:p>
            <a:pPr marL="2540" algn="ctr">
              <a:lnSpc>
                <a:spcPct val="100000"/>
              </a:lnSpc>
              <a:spcBef>
                <a:spcPts val="550"/>
              </a:spcBef>
            </a:pPr>
            <a:r>
              <a:rPr sz="1800" b="1" spc="-40" dirty="0">
                <a:solidFill>
                  <a:srgbClr val="FFFFFF"/>
                </a:solidFill>
                <a:latin typeface="Lucida Sans"/>
                <a:cs typeface="Lucida Sans"/>
              </a:rPr>
              <a:t>GENEL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13027" y="4518269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>
                <a:moveTo>
                  <a:pt x="0" y="0"/>
                </a:moveTo>
                <a:lnTo>
                  <a:pt x="312634" y="0"/>
                </a:lnTo>
              </a:path>
            </a:pathLst>
          </a:custGeom>
          <a:ln w="502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194607" y="4679765"/>
            <a:ext cx="3629025" cy="12827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9600"/>
              </a:lnSpc>
              <a:spcBef>
                <a:spcPts val="90"/>
              </a:spcBef>
            </a:pPr>
            <a:r>
              <a:rPr sz="2300" spc="-114" dirty="0">
                <a:solidFill>
                  <a:srgbClr val="FFFFFF"/>
                </a:solidFill>
                <a:latin typeface="Lucida Sans"/>
                <a:cs typeface="Lucida Sans"/>
              </a:rPr>
              <a:t>Konuya </a:t>
            </a:r>
            <a:r>
              <a:rPr sz="2300" spc="-204" dirty="0">
                <a:solidFill>
                  <a:srgbClr val="FFFFFF"/>
                </a:solidFill>
                <a:latin typeface="Lucida Sans"/>
                <a:cs typeface="Lucida Sans"/>
              </a:rPr>
              <a:t>ilişkin </a:t>
            </a:r>
            <a:r>
              <a:rPr sz="2300" spc="-155" dirty="0">
                <a:solidFill>
                  <a:srgbClr val="FFFFFF"/>
                </a:solidFill>
                <a:latin typeface="Lucida Sans"/>
                <a:cs typeface="Lucida Sans"/>
              </a:rPr>
              <a:t>mevzuat; </a:t>
            </a:r>
            <a:r>
              <a:rPr sz="2300" spc="-969" dirty="0">
                <a:solidFill>
                  <a:srgbClr val="FFFFFF"/>
                </a:solidFill>
                <a:latin typeface="Lucida Sans"/>
                <a:cs typeface="Lucida Sans"/>
              </a:rPr>
              <a:t>özel, </a:t>
            </a:r>
            <a:r>
              <a:rPr sz="2300" spc="-5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155" dirty="0">
                <a:solidFill>
                  <a:srgbClr val="FFFFFF"/>
                </a:solidFill>
                <a:latin typeface="Lucida Sans"/>
                <a:cs typeface="Lucida Sans"/>
              </a:rPr>
              <a:t>idari </a:t>
            </a:r>
            <a:r>
              <a:rPr sz="2300" spc="-60" dirty="0">
                <a:solidFill>
                  <a:srgbClr val="FFFFFF"/>
                </a:solidFill>
                <a:latin typeface="Lucida Sans"/>
                <a:cs typeface="Lucida Sans"/>
              </a:rPr>
              <a:t>ve </a:t>
            </a:r>
            <a:r>
              <a:rPr sz="2300" spc="-155" dirty="0">
                <a:solidFill>
                  <a:srgbClr val="FFFFFF"/>
                </a:solidFill>
                <a:latin typeface="Lucida Sans"/>
                <a:cs typeface="Lucida Sans"/>
              </a:rPr>
              <a:t>cezai </a:t>
            </a:r>
            <a:r>
              <a:rPr sz="2300" spc="-170" dirty="0">
                <a:solidFill>
                  <a:srgbClr val="FFFFFF"/>
                </a:solidFill>
                <a:latin typeface="Lucida Sans"/>
                <a:cs typeface="Lucida Sans"/>
              </a:rPr>
              <a:t>hükümler; bu  hükümlerin</a:t>
            </a:r>
            <a:r>
              <a:rPr sz="2300" spc="-185" dirty="0">
                <a:solidFill>
                  <a:srgbClr val="FFFFFF"/>
                </a:solidFill>
                <a:latin typeface="Lucida Sans"/>
                <a:cs typeface="Lucida Sans"/>
              </a:rPr>
              <a:t> getirdikleri…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42922" y="2299399"/>
            <a:ext cx="1239520" cy="194183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70"/>
              </a:spcBef>
            </a:pPr>
            <a:r>
              <a:rPr sz="8250" b="0" spc="-10" dirty="0">
                <a:solidFill>
                  <a:srgbClr val="BC392E"/>
                </a:solidFill>
                <a:latin typeface="Hobo Std"/>
                <a:cs typeface="Hobo Std"/>
              </a:rPr>
              <a:t>03</a:t>
            </a:r>
            <a:endParaRPr sz="8250">
              <a:latin typeface="Hobo Std"/>
              <a:cs typeface="Hobo Std"/>
            </a:endParaRPr>
          </a:p>
          <a:p>
            <a:pPr marL="53340">
              <a:lnSpc>
                <a:spcPct val="100000"/>
              </a:lnSpc>
              <a:spcBef>
                <a:spcPts val="550"/>
              </a:spcBef>
            </a:pPr>
            <a:r>
              <a:rPr sz="1800" b="1" spc="-20" dirty="0">
                <a:solidFill>
                  <a:srgbClr val="BC392E"/>
                </a:solidFill>
                <a:latin typeface="Lucida Sans"/>
                <a:cs typeface="Lucida Sans"/>
              </a:rPr>
              <a:t>MEVZUAT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852275" y="4518269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>
                <a:moveTo>
                  <a:pt x="0" y="0"/>
                </a:moveTo>
                <a:lnTo>
                  <a:pt x="312634" y="0"/>
                </a:lnTo>
              </a:path>
            </a:pathLst>
          </a:custGeom>
          <a:ln w="502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428667" y="2037305"/>
            <a:ext cx="1280795" cy="75565"/>
          </a:xfrm>
          <a:custGeom>
            <a:avLst/>
            <a:gdLst/>
            <a:ahLst/>
            <a:cxnLst/>
            <a:rect l="l" t="t" r="r" b="b"/>
            <a:pathLst>
              <a:path w="1280795" h="75564">
                <a:moveTo>
                  <a:pt x="0" y="75409"/>
                </a:moveTo>
                <a:lnTo>
                  <a:pt x="1280700" y="75409"/>
                </a:lnTo>
                <a:lnTo>
                  <a:pt x="1280700" y="0"/>
                </a:lnTo>
                <a:lnTo>
                  <a:pt x="0" y="0"/>
                </a:lnTo>
                <a:lnTo>
                  <a:pt x="0" y="754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4243938" y="8558836"/>
            <a:ext cx="3535679" cy="862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9415">
              <a:lnSpc>
                <a:spcPct val="119400"/>
              </a:lnSpc>
              <a:spcBef>
                <a:spcPts val="95"/>
              </a:spcBef>
            </a:pPr>
            <a:r>
              <a:rPr sz="2300" spc="-90" dirty="0">
                <a:solidFill>
                  <a:srgbClr val="FFFFFF"/>
                </a:solidFill>
                <a:latin typeface="Lucida Sans"/>
                <a:cs typeface="Lucida Sans"/>
              </a:rPr>
              <a:t>Genel </a:t>
            </a:r>
            <a:r>
              <a:rPr sz="2300" spc="-165" dirty="0">
                <a:solidFill>
                  <a:srgbClr val="FFFFFF"/>
                </a:solidFill>
                <a:latin typeface="Lucida Sans"/>
                <a:cs typeface="Lucida Sans"/>
              </a:rPr>
              <a:t>değerlendirme,  </a:t>
            </a:r>
            <a:r>
              <a:rPr sz="2300" spc="-195" dirty="0">
                <a:solidFill>
                  <a:srgbClr val="FFFFFF"/>
                </a:solidFill>
                <a:latin typeface="Lucida Sans"/>
                <a:cs typeface="Lucida Sans"/>
              </a:rPr>
              <a:t>başarılarımız, </a:t>
            </a:r>
            <a:r>
              <a:rPr sz="2300" spc="-155" dirty="0">
                <a:solidFill>
                  <a:srgbClr val="FFFFFF"/>
                </a:solidFill>
                <a:latin typeface="Lucida Sans"/>
                <a:cs typeface="Lucida Sans"/>
              </a:rPr>
              <a:t>soru </a:t>
            </a:r>
            <a:r>
              <a:rPr sz="2300" spc="-60" dirty="0">
                <a:solidFill>
                  <a:srgbClr val="FFFFFF"/>
                </a:solidFill>
                <a:latin typeface="Lucida Sans"/>
                <a:cs typeface="Lucida Sans"/>
              </a:rPr>
              <a:t>ve</a:t>
            </a:r>
            <a:r>
              <a:rPr sz="2300" spc="1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300" spc="-1035" dirty="0">
                <a:solidFill>
                  <a:srgbClr val="FFFFFF"/>
                </a:solidFill>
                <a:latin typeface="Lucida Sans"/>
                <a:cs typeface="Lucida Sans"/>
              </a:rPr>
              <a:t>cevap.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500852" y="6178471"/>
            <a:ext cx="2930525" cy="194183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70"/>
              </a:spcBef>
            </a:pPr>
            <a:r>
              <a:rPr sz="8250" b="0" spc="-10" dirty="0">
                <a:solidFill>
                  <a:srgbClr val="1EA085"/>
                </a:solidFill>
                <a:latin typeface="Hobo Std"/>
                <a:cs typeface="Hobo Std"/>
              </a:rPr>
              <a:t>06</a:t>
            </a:r>
            <a:endParaRPr sz="8250">
              <a:latin typeface="Hobo Std"/>
              <a:cs typeface="Hobo Std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800" b="1" spc="-15" dirty="0">
                <a:solidFill>
                  <a:srgbClr val="1EA085"/>
                </a:solidFill>
                <a:latin typeface="Lucida Sans"/>
                <a:cs typeface="Lucida Sans"/>
              </a:rPr>
              <a:t>KAPANIŞ</a:t>
            </a:r>
            <a:r>
              <a:rPr sz="1800" b="1" spc="-16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800" b="1" spc="-145" dirty="0">
                <a:solidFill>
                  <a:srgbClr val="1EA085"/>
                </a:solidFill>
                <a:latin typeface="Lucida Sans"/>
                <a:cs typeface="Lucida Sans"/>
              </a:rPr>
              <a:t>/</a:t>
            </a:r>
            <a:r>
              <a:rPr sz="1800" b="1" spc="-190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800" b="1" spc="-20" dirty="0">
                <a:solidFill>
                  <a:srgbClr val="1EA085"/>
                </a:solidFill>
                <a:latin typeface="Lucida Sans"/>
                <a:cs typeface="Lucida Sans"/>
              </a:rPr>
              <a:t>SORU</a:t>
            </a:r>
            <a:r>
              <a:rPr sz="1800" b="1" spc="-16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800" b="1" spc="-15" dirty="0">
                <a:solidFill>
                  <a:srgbClr val="1EA085"/>
                </a:solidFill>
                <a:latin typeface="Lucida Sans"/>
                <a:cs typeface="Lucida Sans"/>
              </a:rPr>
              <a:t>&amp;</a:t>
            </a:r>
            <a:r>
              <a:rPr sz="1800" b="1" spc="-190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800" b="1" spc="-509" dirty="0">
                <a:solidFill>
                  <a:srgbClr val="1EA085"/>
                </a:solidFill>
                <a:latin typeface="Lucida Sans"/>
                <a:cs typeface="Lucida Sans"/>
              </a:rPr>
              <a:t>CEVAP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854790" y="8396817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>
                <a:moveTo>
                  <a:pt x="0" y="0"/>
                </a:moveTo>
                <a:lnTo>
                  <a:pt x="312634" y="0"/>
                </a:lnTo>
              </a:path>
            </a:pathLst>
          </a:custGeom>
          <a:ln w="502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ts val="8445"/>
              </a:lnSpc>
              <a:spcBef>
                <a:spcPts val="105"/>
              </a:spcBef>
            </a:pPr>
            <a:r>
              <a:rPr spc="-620" dirty="0">
                <a:solidFill>
                  <a:srgbClr val="FFFFFF"/>
                </a:solidFill>
              </a:rPr>
              <a:t>Sunum</a:t>
            </a:r>
            <a:r>
              <a:rPr spc="-400" dirty="0">
                <a:solidFill>
                  <a:srgbClr val="FFFFFF"/>
                </a:solidFill>
              </a:rPr>
              <a:t> </a:t>
            </a:r>
            <a:r>
              <a:rPr spc="-490" dirty="0">
                <a:solidFill>
                  <a:srgbClr val="FFFFFF"/>
                </a:solidFill>
              </a:rPr>
              <a:t>Taslağı</a:t>
            </a:r>
          </a:p>
          <a:p>
            <a:pPr marL="31115" algn="ctr">
              <a:lnSpc>
                <a:spcPts val="2805"/>
              </a:lnSpc>
            </a:pPr>
            <a:r>
              <a:rPr sz="2550" b="0" spc="-195" dirty="0">
                <a:solidFill>
                  <a:srgbClr val="FFFFFF"/>
                </a:solidFill>
                <a:latin typeface="Lucida Sans"/>
                <a:cs typeface="Lucida Sans"/>
              </a:rPr>
              <a:t>Sunum’da </a:t>
            </a:r>
            <a:r>
              <a:rPr sz="2550" b="0" spc="-155" dirty="0">
                <a:solidFill>
                  <a:srgbClr val="FFFFFF"/>
                </a:solidFill>
                <a:latin typeface="Lucida Sans"/>
                <a:cs typeface="Lucida Sans"/>
              </a:rPr>
              <a:t>Değinilecek </a:t>
            </a:r>
            <a:r>
              <a:rPr sz="2550" b="0" spc="-150" dirty="0">
                <a:solidFill>
                  <a:srgbClr val="FFFFFF"/>
                </a:solidFill>
                <a:latin typeface="Lucida Sans"/>
                <a:cs typeface="Lucida Sans"/>
              </a:rPr>
              <a:t>Ana</a:t>
            </a:r>
            <a:r>
              <a:rPr sz="2550" b="0" spc="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550" b="0" spc="-170" dirty="0">
                <a:solidFill>
                  <a:srgbClr val="FFFFFF"/>
                </a:solidFill>
                <a:latin typeface="Lucida Sans"/>
                <a:cs typeface="Lucida Sans"/>
              </a:rPr>
              <a:t>Başlıklar</a:t>
            </a:r>
            <a:endParaRPr sz="25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" marR="20320" algn="ctr">
              <a:lnSpc>
                <a:spcPts val="8445"/>
              </a:lnSpc>
              <a:spcBef>
                <a:spcPts val="105"/>
              </a:spcBef>
            </a:pPr>
            <a:r>
              <a:rPr spc="-430" dirty="0"/>
              <a:t>Yönetmelik</a:t>
            </a:r>
          </a:p>
          <a:p>
            <a:pPr marL="29845" algn="ctr">
              <a:lnSpc>
                <a:spcPts val="2805"/>
              </a:lnSpc>
            </a:pPr>
            <a:r>
              <a:rPr sz="2550" b="0" spc="-180" dirty="0">
                <a:latin typeface="Lucida Sans"/>
                <a:cs typeface="Lucida Sans"/>
              </a:rPr>
              <a:t>Kişisel </a:t>
            </a:r>
            <a:r>
              <a:rPr sz="2550" b="0" spc="-204" dirty="0">
                <a:latin typeface="Lucida Sans"/>
                <a:cs typeface="Lucida Sans"/>
              </a:rPr>
              <a:t>Sağlık </a:t>
            </a:r>
            <a:r>
              <a:rPr sz="2550" b="0" spc="-140" dirty="0">
                <a:latin typeface="Lucida Sans"/>
                <a:cs typeface="Lucida Sans"/>
              </a:rPr>
              <a:t>Verilerinin </a:t>
            </a:r>
            <a:r>
              <a:rPr sz="2550" b="0" spc="-210" dirty="0">
                <a:latin typeface="Lucida Sans"/>
                <a:cs typeface="Lucida Sans"/>
              </a:rPr>
              <a:t>İşlenmesi </a:t>
            </a:r>
            <a:r>
              <a:rPr sz="2550" b="0" spc="-65" dirty="0">
                <a:latin typeface="Lucida Sans"/>
                <a:cs typeface="Lucida Sans"/>
              </a:rPr>
              <a:t>ve </a:t>
            </a:r>
            <a:r>
              <a:rPr sz="2550" b="0" spc="-140" dirty="0">
                <a:latin typeface="Lucida Sans"/>
                <a:cs typeface="Lucida Sans"/>
              </a:rPr>
              <a:t>Mahremiyetinin </a:t>
            </a:r>
            <a:r>
              <a:rPr sz="2550" b="0" spc="-200" dirty="0">
                <a:latin typeface="Lucida Sans"/>
                <a:cs typeface="Lucida Sans"/>
              </a:rPr>
              <a:t>Sağlanması </a:t>
            </a:r>
            <a:r>
              <a:rPr sz="2550" b="0" spc="-175" dirty="0">
                <a:latin typeface="Lucida Sans"/>
                <a:cs typeface="Lucida Sans"/>
              </a:rPr>
              <a:t>Hakkında  </a:t>
            </a:r>
            <a:r>
              <a:rPr sz="2550" b="0" spc="-425" dirty="0">
                <a:latin typeface="Lucida Sans"/>
                <a:cs typeface="Lucida Sans"/>
              </a:rPr>
              <a:t>Yönetmelik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7015" y="2358187"/>
            <a:ext cx="15127605" cy="545592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663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950" spc="175" dirty="0">
                <a:solidFill>
                  <a:srgbClr val="2E2E2E"/>
                </a:solidFill>
                <a:latin typeface="Tahoma"/>
                <a:cs typeface="Tahoma"/>
              </a:rPr>
              <a:t>KHK 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2950" spc="40" dirty="0">
                <a:solidFill>
                  <a:srgbClr val="2E2E2E"/>
                </a:solidFill>
                <a:latin typeface="Tahoma"/>
                <a:cs typeface="Tahoma"/>
              </a:rPr>
              <a:t>47/VI </a:t>
            </a:r>
            <a:r>
              <a:rPr sz="2950" spc="-165" dirty="0">
                <a:solidFill>
                  <a:srgbClr val="2E2E2E"/>
                </a:solidFill>
                <a:latin typeface="Lucida Sans"/>
                <a:cs typeface="Lucida Sans"/>
              </a:rPr>
              <a:t>uyarınca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hazırlanarak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yürürlüğe</a:t>
            </a:r>
            <a:r>
              <a:rPr sz="2950" spc="-69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konulmuştur</a:t>
            </a:r>
            <a:r>
              <a:rPr sz="2950" spc="-22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6698</a:t>
            </a:r>
            <a:r>
              <a:rPr sz="2950" spc="-13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sayılı</a:t>
            </a:r>
            <a:r>
              <a:rPr sz="2950" spc="-15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Kanun’u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dayanak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alan</a:t>
            </a:r>
            <a:r>
              <a:rPr sz="2950" spc="-20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ilk</a:t>
            </a:r>
            <a:r>
              <a:rPr sz="2950" spc="-20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Yönetmelik</a:t>
            </a:r>
            <a:r>
              <a:rPr sz="2950" spc="-85" dirty="0">
                <a:solidFill>
                  <a:srgbClr val="2E2E2E"/>
                </a:solidFill>
                <a:latin typeface="Lucida Sans"/>
                <a:cs typeface="Lucida Sans"/>
              </a:rPr>
              <a:t>’tir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Kurul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henüz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teşekkül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etmeden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evvel </a:t>
            </a:r>
            <a:r>
              <a:rPr sz="2950" spc="-240" dirty="0">
                <a:solidFill>
                  <a:srgbClr val="2E2E2E"/>
                </a:solidFill>
                <a:latin typeface="Lucida Sans"/>
                <a:cs typeface="Lucida Sans"/>
              </a:rPr>
              <a:t>hazırlandığı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için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görüş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almak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mümkün</a:t>
            </a:r>
            <a:r>
              <a:rPr sz="2950" spc="-6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olmamıştır</a:t>
            </a:r>
            <a:r>
              <a:rPr sz="2950" spc="-23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1143635" marR="5080" lvl="1" indent="-377190">
              <a:lnSpc>
                <a:spcPct val="151000"/>
              </a:lnSpc>
              <a:buFont typeface="Arial"/>
              <a:buChar char="•"/>
              <a:tabLst>
                <a:tab pos="1143635" algn="l"/>
                <a:tab pos="1144270" algn="l"/>
                <a:tab pos="3609340" algn="l"/>
                <a:tab pos="5326380" algn="l"/>
                <a:tab pos="7348855" algn="l"/>
                <a:tab pos="9025890" algn="l"/>
                <a:tab pos="10116820" algn="l"/>
                <a:tab pos="11424920" algn="l"/>
                <a:tab pos="13190855" algn="l"/>
                <a:tab pos="14326235" algn="l"/>
              </a:tabLst>
            </a:pPr>
            <a:r>
              <a:rPr sz="2950" spc="-150" dirty="0">
                <a:solidFill>
                  <a:srgbClr val="2E2E2E"/>
                </a:solidFill>
                <a:latin typeface="Lucida Sans"/>
                <a:cs typeface="Lucida Sans"/>
              </a:rPr>
              <a:t>Yönet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m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e</a:t>
            </a:r>
            <a:r>
              <a:rPr sz="2950" spc="-110" dirty="0">
                <a:solidFill>
                  <a:srgbClr val="2E2E2E"/>
                </a:solidFill>
                <a:latin typeface="Lucida Sans"/>
                <a:cs typeface="Lucida Sans"/>
              </a:rPr>
              <a:t>l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ik’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t</a:t>
            </a:r>
            <a:r>
              <a:rPr sz="2950" spc="-100" dirty="0">
                <a:solidFill>
                  <a:srgbClr val="2E2E2E"/>
                </a:solidFill>
                <a:latin typeface="Lucida Sans"/>
                <a:cs typeface="Lucida Sans"/>
              </a:rPr>
              <a:t>e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150" dirty="0">
                <a:solidFill>
                  <a:srgbClr val="2E2E2E"/>
                </a:solidFill>
                <a:latin typeface="Lucida Sans"/>
                <a:cs typeface="Lucida Sans"/>
              </a:rPr>
              <a:t>ya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p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ılacak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re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25" dirty="0">
                <a:solidFill>
                  <a:srgbClr val="2E2E2E"/>
                </a:solidFill>
                <a:latin typeface="Tahoma"/>
                <a:cs typeface="Tahoma"/>
              </a:rPr>
              <a:t>zy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o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nlar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70" dirty="0">
                <a:solidFill>
                  <a:srgbClr val="2E2E2E"/>
                </a:solidFill>
                <a:latin typeface="Lucida Sans"/>
                <a:cs typeface="Lucida Sans"/>
              </a:rPr>
              <a:t>hakk</a:t>
            </a:r>
            <a:r>
              <a:rPr sz="2950" spc="-155" dirty="0">
                <a:solidFill>
                  <a:srgbClr val="2E2E2E"/>
                </a:solidFill>
                <a:latin typeface="Lucida Sans"/>
                <a:cs typeface="Lucida Sans"/>
              </a:rPr>
              <a:t>ı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nda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yakın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tari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hte	</a:t>
            </a:r>
            <a:r>
              <a:rPr sz="2950" spc="110" dirty="0">
                <a:solidFill>
                  <a:srgbClr val="2E2E2E"/>
                </a:solidFill>
                <a:latin typeface="Tahoma"/>
                <a:cs typeface="Tahoma"/>
              </a:rPr>
              <a:t>K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u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u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’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d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n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g</a:t>
            </a:r>
            <a:r>
              <a:rPr sz="2950" spc="25" dirty="0">
                <a:solidFill>
                  <a:srgbClr val="2E2E2E"/>
                </a:solidFill>
                <a:latin typeface="Tahoma"/>
                <a:cs typeface="Tahoma"/>
              </a:rPr>
              <a:t>ö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ü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ş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t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p 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edilmiştir</a:t>
            </a:r>
            <a:r>
              <a:rPr sz="2950" spc="-22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20" dirty="0">
                <a:solidFill>
                  <a:srgbClr val="2E2E2E"/>
                </a:solidFill>
                <a:latin typeface="Lucida Sans"/>
                <a:cs typeface="Lucida Sans"/>
              </a:rPr>
              <a:t>Büyük </a:t>
            </a:r>
            <a:r>
              <a:rPr sz="2950" spc="-165" dirty="0">
                <a:solidFill>
                  <a:srgbClr val="2E2E2E"/>
                </a:solidFill>
                <a:latin typeface="Lucida Sans"/>
                <a:cs typeface="Lucida Sans"/>
              </a:rPr>
              <a:t>ölçüde </a:t>
            </a:r>
            <a:r>
              <a:rPr sz="2950" spc="85" dirty="0">
                <a:solidFill>
                  <a:srgbClr val="2E2E2E"/>
                </a:solidFill>
                <a:latin typeface="Tahoma"/>
                <a:cs typeface="Tahoma"/>
              </a:rPr>
              <a:t>6698</a:t>
            </a:r>
            <a:r>
              <a:rPr sz="2950" spc="-64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sayılı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Kanun’a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bağlı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kalınarak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hazırlanmıştır.</a:t>
            </a:r>
            <a:endParaRPr sz="2950">
              <a:latin typeface="Tahoma"/>
              <a:cs typeface="Tahoma"/>
            </a:endParaRPr>
          </a:p>
          <a:p>
            <a:pPr marL="389890" marR="8890" indent="-377190">
              <a:lnSpc>
                <a:spcPct val="151000"/>
              </a:lnSpc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45" dirty="0">
                <a:solidFill>
                  <a:srgbClr val="2E2E2E"/>
                </a:solidFill>
                <a:latin typeface="Lucida Sans"/>
                <a:cs typeface="Lucida Sans"/>
              </a:rPr>
              <a:t>Bazı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hükümleri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verisi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işleyen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herkesi; </a:t>
            </a:r>
            <a:r>
              <a:rPr sz="2950" spc="-245" dirty="0">
                <a:solidFill>
                  <a:srgbClr val="2E2E2E"/>
                </a:solidFill>
                <a:latin typeface="Lucida Sans"/>
                <a:cs typeface="Lucida Sans"/>
              </a:rPr>
              <a:t>bazı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hükümleri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ise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yalnızca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340" dirty="0">
                <a:solidFill>
                  <a:srgbClr val="2E2E2E"/>
                </a:solidFill>
                <a:latin typeface="Tahoma"/>
                <a:cs typeface="Tahoma"/>
              </a:rPr>
              <a:t>hizmeti </a:t>
            </a:r>
            <a:r>
              <a:rPr sz="2950" spc="-91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sunucularını</a:t>
            </a:r>
            <a:r>
              <a:rPr sz="2950" spc="-24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kapsamaktadır</a:t>
            </a:r>
            <a:r>
              <a:rPr sz="2925" spc="-300" baseline="25641" dirty="0">
                <a:solidFill>
                  <a:srgbClr val="2E2E2E"/>
                </a:solidFill>
                <a:latin typeface="Tahoma"/>
                <a:cs typeface="Tahoma"/>
              </a:rPr>
              <a:t>2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7015" y="8456372"/>
            <a:ext cx="14480540" cy="66992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950" spc="-110" dirty="0">
                <a:solidFill>
                  <a:srgbClr val="C00000"/>
                </a:solidFill>
                <a:latin typeface="Lucida Sans"/>
                <a:cs typeface="Lucida Sans"/>
              </a:rPr>
              <a:t>(2) </a:t>
            </a:r>
            <a:r>
              <a:rPr sz="1950" spc="-145" dirty="0">
                <a:solidFill>
                  <a:srgbClr val="C00000"/>
                </a:solidFill>
                <a:latin typeface="Lucida Sans"/>
                <a:cs typeface="Lucida Sans"/>
              </a:rPr>
              <a:t>Sağlık </a:t>
            </a:r>
            <a:r>
              <a:rPr sz="1950" spc="-125" dirty="0">
                <a:solidFill>
                  <a:srgbClr val="C00000"/>
                </a:solidFill>
                <a:latin typeface="Lucida Sans"/>
                <a:cs typeface="Lucida Sans"/>
              </a:rPr>
              <a:t>Bakanlığının </a:t>
            </a:r>
            <a:r>
              <a:rPr sz="1950" spc="-110" dirty="0">
                <a:solidFill>
                  <a:srgbClr val="C00000"/>
                </a:solidFill>
                <a:latin typeface="Lucida Sans"/>
                <a:cs typeface="Lucida Sans"/>
              </a:rPr>
              <a:t>yasal </a:t>
            </a:r>
            <a:r>
              <a:rPr sz="1950" spc="-120" dirty="0">
                <a:solidFill>
                  <a:srgbClr val="C00000"/>
                </a:solidFill>
                <a:latin typeface="Lucida Sans"/>
                <a:cs typeface="Lucida Sans"/>
              </a:rPr>
              <a:t>düzenlemelerinde </a:t>
            </a:r>
            <a:r>
              <a:rPr sz="1950" spc="-135" dirty="0">
                <a:solidFill>
                  <a:srgbClr val="C00000"/>
                </a:solidFill>
                <a:latin typeface="Lucida Sans"/>
                <a:cs typeface="Lucida Sans"/>
              </a:rPr>
              <a:t>kullanılan </a:t>
            </a:r>
            <a:r>
              <a:rPr sz="1950" spc="-175" dirty="0">
                <a:solidFill>
                  <a:srgbClr val="C00000"/>
                </a:solidFill>
                <a:latin typeface="Lucida Sans"/>
                <a:cs typeface="Lucida Sans"/>
              </a:rPr>
              <a:t>sağlık </a:t>
            </a:r>
            <a:r>
              <a:rPr sz="1950" spc="-135" dirty="0">
                <a:solidFill>
                  <a:srgbClr val="C00000"/>
                </a:solidFill>
                <a:latin typeface="Lucida Sans"/>
                <a:cs typeface="Lucida Sans"/>
              </a:rPr>
              <a:t>hizmeti </a:t>
            </a:r>
            <a:r>
              <a:rPr sz="1950" spc="-125" dirty="0">
                <a:solidFill>
                  <a:srgbClr val="C00000"/>
                </a:solidFill>
                <a:latin typeface="Lucida Sans"/>
                <a:cs typeface="Lucida Sans"/>
              </a:rPr>
              <a:t>sunucusu </a:t>
            </a:r>
            <a:r>
              <a:rPr sz="1950" spc="-140" dirty="0">
                <a:solidFill>
                  <a:srgbClr val="C00000"/>
                </a:solidFill>
                <a:latin typeface="Lucida Sans"/>
                <a:cs typeface="Lucida Sans"/>
              </a:rPr>
              <a:t>kavramı, </a:t>
            </a:r>
            <a:r>
              <a:rPr sz="1950" spc="-110" dirty="0">
                <a:solidFill>
                  <a:srgbClr val="C00000"/>
                </a:solidFill>
                <a:latin typeface="Lucida Sans"/>
                <a:cs typeface="Lucida Sans"/>
              </a:rPr>
              <a:t>Bakanlık </a:t>
            </a:r>
            <a:r>
              <a:rPr sz="1950" spc="-35" dirty="0">
                <a:solidFill>
                  <a:srgbClr val="C00000"/>
                </a:solidFill>
                <a:latin typeface="Lucida Sans"/>
                <a:cs typeface="Lucida Sans"/>
              </a:rPr>
              <a:t>ve </a:t>
            </a:r>
            <a:r>
              <a:rPr sz="1950" spc="260" dirty="0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sz="1950" spc="-170" dirty="0">
                <a:solidFill>
                  <a:srgbClr val="C00000"/>
                </a:solidFill>
                <a:latin typeface="Lucida Sans"/>
                <a:cs typeface="Lucida Sans"/>
              </a:rPr>
              <a:t>bağlı </a:t>
            </a:r>
            <a:r>
              <a:rPr sz="1950" spc="-145" dirty="0">
                <a:solidFill>
                  <a:srgbClr val="C00000"/>
                </a:solidFill>
                <a:latin typeface="Lucida Sans"/>
                <a:cs typeface="Lucida Sans"/>
              </a:rPr>
              <a:t>kuruluşları </a:t>
            </a:r>
            <a:r>
              <a:rPr sz="1950" spc="-45" dirty="0">
                <a:solidFill>
                  <a:srgbClr val="C00000"/>
                </a:solidFill>
                <a:latin typeface="Lucida Sans"/>
                <a:cs typeface="Lucida Sans"/>
              </a:rPr>
              <a:t>büny</a:t>
            </a:r>
            <a:r>
              <a:rPr sz="1950" spc="-45" dirty="0">
                <a:solidFill>
                  <a:srgbClr val="C00000"/>
                </a:solidFill>
                <a:latin typeface="Tahoma"/>
                <a:cs typeface="Tahoma"/>
              </a:rPr>
              <a:t>esinde </a:t>
            </a:r>
            <a:r>
              <a:rPr sz="1950" spc="-850" dirty="0">
                <a:solidFill>
                  <a:srgbClr val="C00000"/>
                </a:solidFill>
                <a:latin typeface="Tahoma"/>
                <a:cs typeface="Tahoma"/>
              </a:rPr>
              <a:t>olan,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950" spc="-125" dirty="0">
                <a:solidFill>
                  <a:srgbClr val="C00000"/>
                </a:solidFill>
                <a:latin typeface="Lucida Sans"/>
                <a:cs typeface="Lucida Sans"/>
              </a:rPr>
              <a:t>birinci, </a:t>
            </a:r>
            <a:r>
              <a:rPr sz="1950" spc="-130" dirty="0">
                <a:solidFill>
                  <a:srgbClr val="C00000"/>
                </a:solidFill>
                <a:latin typeface="Lucida Sans"/>
                <a:cs typeface="Lucida Sans"/>
              </a:rPr>
              <a:t>ikinci </a:t>
            </a:r>
            <a:r>
              <a:rPr sz="1950" spc="-45" dirty="0">
                <a:solidFill>
                  <a:srgbClr val="C00000"/>
                </a:solidFill>
                <a:latin typeface="Lucida Sans"/>
                <a:cs typeface="Lucida Sans"/>
              </a:rPr>
              <a:t>ve </a:t>
            </a:r>
            <a:r>
              <a:rPr sz="1950" spc="-105" dirty="0">
                <a:solidFill>
                  <a:srgbClr val="C00000"/>
                </a:solidFill>
                <a:latin typeface="Lucida Sans"/>
                <a:cs typeface="Lucida Sans"/>
              </a:rPr>
              <a:t>üçüncü </a:t>
            </a:r>
            <a:r>
              <a:rPr sz="1950" spc="-140" dirty="0">
                <a:solidFill>
                  <a:srgbClr val="C00000"/>
                </a:solidFill>
                <a:latin typeface="Lucida Sans"/>
                <a:cs typeface="Lucida Sans"/>
              </a:rPr>
              <a:t>basamakta </a:t>
            </a:r>
            <a:r>
              <a:rPr sz="1950" spc="-85" dirty="0">
                <a:solidFill>
                  <a:srgbClr val="C00000"/>
                </a:solidFill>
                <a:latin typeface="Lucida Sans"/>
                <a:cs typeface="Lucida Sans"/>
              </a:rPr>
              <a:t>faaliyet </a:t>
            </a:r>
            <a:r>
              <a:rPr sz="1950" spc="-105" dirty="0">
                <a:solidFill>
                  <a:srgbClr val="C00000"/>
                </a:solidFill>
                <a:latin typeface="Lucida Sans"/>
                <a:cs typeface="Lucida Sans"/>
              </a:rPr>
              <a:t>gösteren </a:t>
            </a:r>
            <a:r>
              <a:rPr sz="1950" spc="-175" dirty="0">
                <a:solidFill>
                  <a:srgbClr val="C00000"/>
                </a:solidFill>
                <a:latin typeface="Lucida Sans"/>
                <a:cs typeface="Lucida Sans"/>
              </a:rPr>
              <a:t>sağlık </a:t>
            </a:r>
            <a:r>
              <a:rPr sz="1950" spc="-110" dirty="0">
                <a:solidFill>
                  <a:srgbClr val="C00000"/>
                </a:solidFill>
                <a:latin typeface="Lucida Sans"/>
                <a:cs typeface="Lucida Sans"/>
              </a:rPr>
              <a:t>tesislerini </a:t>
            </a:r>
            <a:r>
              <a:rPr sz="1950" spc="-100" dirty="0">
                <a:solidFill>
                  <a:srgbClr val="C00000"/>
                </a:solidFill>
                <a:latin typeface="Lucida Sans"/>
                <a:cs typeface="Lucida Sans"/>
              </a:rPr>
              <a:t>ifade</a:t>
            </a:r>
            <a:r>
              <a:rPr sz="1950" spc="350" dirty="0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sz="1950" spc="-114" dirty="0">
                <a:solidFill>
                  <a:srgbClr val="C00000"/>
                </a:solidFill>
                <a:latin typeface="Lucida Sans"/>
                <a:cs typeface="Lucida Sans"/>
              </a:rPr>
              <a:t>etmektedir.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" marR="20320" algn="ctr">
              <a:lnSpc>
                <a:spcPts val="8445"/>
              </a:lnSpc>
              <a:spcBef>
                <a:spcPts val="105"/>
              </a:spcBef>
            </a:pPr>
            <a:r>
              <a:rPr spc="-430" dirty="0"/>
              <a:t>Yönetmelik</a:t>
            </a:r>
          </a:p>
          <a:p>
            <a:pPr marL="29845" algn="ctr">
              <a:lnSpc>
                <a:spcPts val="2805"/>
              </a:lnSpc>
            </a:pPr>
            <a:r>
              <a:rPr sz="2550" b="0" spc="-180" dirty="0">
                <a:latin typeface="Lucida Sans"/>
                <a:cs typeface="Lucida Sans"/>
              </a:rPr>
              <a:t>Kişisel </a:t>
            </a:r>
            <a:r>
              <a:rPr sz="2550" b="0" spc="-204" dirty="0">
                <a:latin typeface="Lucida Sans"/>
                <a:cs typeface="Lucida Sans"/>
              </a:rPr>
              <a:t>Sağlık </a:t>
            </a:r>
            <a:r>
              <a:rPr sz="2550" b="0" spc="-140" dirty="0">
                <a:latin typeface="Lucida Sans"/>
                <a:cs typeface="Lucida Sans"/>
              </a:rPr>
              <a:t>Verilerinin </a:t>
            </a:r>
            <a:r>
              <a:rPr sz="2550" b="0" spc="-210" dirty="0">
                <a:latin typeface="Lucida Sans"/>
                <a:cs typeface="Lucida Sans"/>
              </a:rPr>
              <a:t>İşlenmesi </a:t>
            </a:r>
            <a:r>
              <a:rPr sz="2550" b="0" spc="-65" dirty="0">
                <a:latin typeface="Lucida Sans"/>
                <a:cs typeface="Lucida Sans"/>
              </a:rPr>
              <a:t>ve </a:t>
            </a:r>
            <a:r>
              <a:rPr sz="2550" b="0" spc="-140" dirty="0">
                <a:latin typeface="Lucida Sans"/>
                <a:cs typeface="Lucida Sans"/>
              </a:rPr>
              <a:t>Mahremiyetinin </a:t>
            </a:r>
            <a:r>
              <a:rPr sz="2550" b="0" spc="-200" dirty="0">
                <a:latin typeface="Lucida Sans"/>
                <a:cs typeface="Lucida Sans"/>
              </a:rPr>
              <a:t>Sağlanması </a:t>
            </a:r>
            <a:r>
              <a:rPr sz="2550" b="0" spc="-175" dirty="0">
                <a:latin typeface="Lucida Sans"/>
                <a:cs typeface="Lucida Sans"/>
              </a:rPr>
              <a:t>Hakkında  </a:t>
            </a:r>
            <a:r>
              <a:rPr sz="2550" b="0" spc="-425" dirty="0">
                <a:latin typeface="Lucida Sans"/>
                <a:cs typeface="Lucida Sans"/>
              </a:rPr>
              <a:t>Yönetmelik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4838" y="2501150"/>
            <a:ext cx="17310100" cy="545592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389255" indent="-376555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verisi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işleyen/bu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verilere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erişen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herkese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sır </a:t>
            </a:r>
            <a:r>
              <a:rPr sz="2950" spc="-105" dirty="0">
                <a:solidFill>
                  <a:srgbClr val="2E2E2E"/>
                </a:solidFill>
                <a:latin typeface="Tahoma"/>
                <a:cs typeface="Tahoma"/>
              </a:rPr>
              <a:t>saklama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yükümlülüğü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getirilmiştir. </a:t>
            </a:r>
            <a:r>
              <a:rPr sz="1950" spc="-120" dirty="0">
                <a:solidFill>
                  <a:srgbClr val="2E2E2E"/>
                </a:solidFill>
                <a:latin typeface="Lucida Sans"/>
                <a:cs typeface="Lucida Sans"/>
              </a:rPr>
              <a:t>(Yönetmelik, </a:t>
            </a:r>
            <a:r>
              <a:rPr sz="1950" spc="-9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1950" spc="-35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950" spc="-720" dirty="0">
                <a:solidFill>
                  <a:srgbClr val="2E2E2E"/>
                </a:solidFill>
                <a:latin typeface="Tahoma"/>
                <a:cs typeface="Tahoma"/>
              </a:rPr>
              <a:t>5/IV)</a:t>
            </a:r>
            <a:endParaRPr sz="1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Kişisel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sağlık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verileri,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hizmeti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sunucuları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tarafından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merkezi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veri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sistemine 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(USS)</a:t>
            </a:r>
            <a:r>
              <a:rPr sz="2950" spc="-4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aktarılmalıdır.</a:t>
            </a:r>
            <a:endParaRPr sz="2950">
              <a:latin typeface="Tahoma"/>
              <a:cs typeface="Tahoma"/>
            </a:endParaRPr>
          </a:p>
          <a:p>
            <a:pPr marL="1143635" marR="5080" lvl="1" indent="-377190">
              <a:lnSpc>
                <a:spcPct val="151000"/>
              </a:lnSpc>
              <a:buFont typeface="Arial"/>
              <a:buChar char="•"/>
              <a:tabLst>
                <a:tab pos="1143635" algn="l"/>
                <a:tab pos="1144270" algn="l"/>
                <a:tab pos="2591435" algn="l"/>
                <a:tab pos="4088129" algn="l"/>
                <a:tab pos="6323330" algn="l"/>
                <a:tab pos="8063865" algn="l"/>
                <a:tab pos="9511030" algn="l"/>
                <a:tab pos="11270615" algn="l"/>
                <a:tab pos="11944350" algn="l"/>
                <a:tab pos="12984480" algn="l"/>
                <a:tab pos="15017115" algn="l"/>
              </a:tabLst>
            </a:pPr>
            <a:r>
              <a:rPr sz="2950" spc="15" dirty="0">
                <a:solidFill>
                  <a:srgbClr val="2E2E2E"/>
                </a:solidFill>
                <a:latin typeface="Tahoma"/>
                <a:cs typeface="Tahoma"/>
              </a:rPr>
              <a:t>Benz</a:t>
            </a: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60" dirty="0">
                <a:solidFill>
                  <a:srgbClr val="2E2E2E"/>
                </a:solidFill>
                <a:latin typeface="Lucida Sans"/>
                <a:cs typeface="Lucida Sans"/>
              </a:rPr>
              <a:t>hüküm,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2950" spc="-204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03</a:t>
            </a:r>
            <a:r>
              <a:rPr sz="2950" spc="-204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2017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tarihinde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yapılan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d</a:t>
            </a:r>
            <a:r>
              <a:rPr sz="2950" spc="-160" dirty="0">
                <a:solidFill>
                  <a:srgbClr val="2E2E2E"/>
                </a:solidFill>
                <a:latin typeface="Lucida Sans"/>
                <a:cs typeface="Lucida Sans"/>
              </a:rPr>
              <a:t>e</a:t>
            </a:r>
            <a:r>
              <a:rPr sz="2950" spc="-310" dirty="0">
                <a:solidFill>
                  <a:srgbClr val="2E2E2E"/>
                </a:solidFill>
                <a:latin typeface="Lucida Sans"/>
                <a:cs typeface="Lucida Sans"/>
              </a:rPr>
              <a:t>ğişiklik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225" dirty="0">
                <a:solidFill>
                  <a:srgbClr val="2E2E2E"/>
                </a:solidFill>
                <a:latin typeface="Tahoma"/>
                <a:cs typeface="Tahoma"/>
              </a:rPr>
              <a:t>Ö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z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200" dirty="0">
                <a:solidFill>
                  <a:srgbClr val="2E2E2E"/>
                </a:solidFill>
                <a:latin typeface="Tahoma"/>
                <a:cs typeface="Tahoma"/>
              </a:rPr>
              <a:t>H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t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n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25" dirty="0">
                <a:solidFill>
                  <a:srgbClr val="2E2E2E"/>
                </a:solidFill>
                <a:latin typeface="Tahoma"/>
                <a:cs typeface="Tahoma"/>
              </a:rPr>
              <a:t>Yö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n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t</a:t>
            </a:r>
            <a:r>
              <a:rPr sz="2950" spc="-135" dirty="0">
                <a:solidFill>
                  <a:srgbClr val="2E2E2E"/>
                </a:solidFill>
                <a:latin typeface="Tahoma"/>
                <a:cs typeface="Tahoma"/>
              </a:rPr>
              <a:t>m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li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ğ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ne 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eklenmiştir</a:t>
            </a:r>
            <a:r>
              <a:rPr sz="2950" spc="-21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Ulusal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Sağlık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Sistemi 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(USS) 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ve e-Nabız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40" dirty="0">
                <a:solidFill>
                  <a:srgbClr val="2E2E2E"/>
                </a:solidFill>
                <a:latin typeface="Lucida Sans"/>
                <a:cs typeface="Lucida Sans"/>
              </a:rPr>
              <a:t>Kaydı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Sistemi’nin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yasal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dayanakları</a:t>
            </a:r>
            <a:r>
              <a:rPr sz="2950" spc="-66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düzenlenmiştir</a:t>
            </a:r>
            <a:r>
              <a:rPr sz="2950" spc="-22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Kurul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kararlarının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sahada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hızlıca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uygulanabilmesi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için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Kişisel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Sağlık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Verileri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Komisyonu</a:t>
            </a:r>
            <a:r>
              <a:rPr sz="2950" spc="-5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kurulmuştur</a:t>
            </a:r>
            <a:r>
              <a:rPr sz="2950" spc="-22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255" marR="5080" indent="-376555">
              <a:lnSpc>
                <a:spcPct val="151000"/>
              </a:lnSpc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260" dirty="0">
                <a:solidFill>
                  <a:srgbClr val="2E2E2E"/>
                </a:solidFill>
                <a:latin typeface="Lucida Sans"/>
                <a:cs typeface="Lucida Sans"/>
              </a:rPr>
              <a:t>bilişimi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tedarikçilerinin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uyması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gereken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kuralları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düzenleyen </a:t>
            </a:r>
            <a:r>
              <a:rPr sz="2950" spc="85" dirty="0">
                <a:solidFill>
                  <a:srgbClr val="2E2E2E"/>
                </a:solidFill>
                <a:latin typeface="Tahoma"/>
                <a:cs typeface="Tahoma"/>
              </a:rPr>
              <a:t>2015/17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sayılı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Genelge </a:t>
            </a:r>
            <a:r>
              <a:rPr sz="2950" spc="-380" dirty="0">
                <a:solidFill>
                  <a:srgbClr val="2E2E2E"/>
                </a:solidFill>
                <a:latin typeface="Lucida Sans"/>
                <a:cs typeface="Lucida Sans"/>
              </a:rPr>
              <a:t>hükümlerinin, 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Yönetmeliğe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eklenmesi</a:t>
            </a:r>
            <a:r>
              <a:rPr sz="2950" spc="-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plânlanmaktadır</a:t>
            </a:r>
            <a:r>
              <a:rPr sz="2950" spc="-21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solidFill>
            <a:srgbClr val="364D64"/>
          </a:solidFill>
          <a:ln w="28906">
            <a:solidFill>
              <a:srgbClr val="FFFFFF"/>
            </a:solidFill>
          </a:ln>
        </p:spPr>
        <p:txBody>
          <a:bodyPr vert="horz" wrap="square" lIns="0" tIns="454659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3579"/>
              </a:spcBef>
            </a:pPr>
            <a:r>
              <a:rPr sz="3600" b="1" spc="-75" dirty="0">
                <a:solidFill>
                  <a:srgbClr val="FFFFFF"/>
                </a:solidFill>
                <a:latin typeface="Lucida Sans"/>
                <a:cs typeface="Lucida Sans"/>
              </a:rPr>
              <a:t>KVKK</a:t>
            </a:r>
            <a:r>
              <a:rPr sz="3600" b="1" spc="-5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300" dirty="0">
                <a:solidFill>
                  <a:srgbClr val="FFFFFF"/>
                </a:solidFill>
                <a:latin typeface="Lucida Sans"/>
                <a:cs typeface="Lucida Sans"/>
              </a:rPr>
              <a:t>–</a:t>
            </a:r>
            <a:r>
              <a:rPr sz="3600" b="1" spc="-6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110" dirty="0">
                <a:solidFill>
                  <a:srgbClr val="FFFFFF"/>
                </a:solidFill>
                <a:latin typeface="Lucida Sans"/>
                <a:cs typeface="Lucida Sans"/>
              </a:rPr>
              <a:t>AVRUPA</a:t>
            </a:r>
            <a:r>
              <a:rPr sz="3600" b="1" spc="-6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225" dirty="0">
                <a:solidFill>
                  <a:srgbClr val="FFFFFF"/>
                </a:solidFill>
                <a:latin typeface="Lucida Sans"/>
                <a:cs typeface="Lucida Sans"/>
              </a:rPr>
              <a:t>BİRLİĞİ</a:t>
            </a:r>
            <a:r>
              <a:rPr sz="3600" b="1" spc="-6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145" dirty="0">
                <a:solidFill>
                  <a:srgbClr val="FFFFFF"/>
                </a:solidFill>
                <a:latin typeface="Lucida Sans"/>
                <a:cs typeface="Lucida Sans"/>
              </a:rPr>
              <a:t>MEVZUATI</a:t>
            </a:r>
            <a:endParaRPr sz="3600">
              <a:latin typeface="Lucida Sans"/>
              <a:cs typeface="Lucida Sans"/>
            </a:endParaRPr>
          </a:p>
          <a:p>
            <a:pPr marL="1456055" marR="1358265" indent="229870">
              <a:lnSpc>
                <a:spcPct val="119400"/>
              </a:lnSpc>
              <a:spcBef>
                <a:spcPts val="3070"/>
              </a:spcBef>
            </a:pP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Avrupa’da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konuya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ilişkin ilk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genel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düzenleme </a:t>
            </a:r>
            <a:r>
              <a:rPr sz="2300" spc="55" dirty="0">
                <a:solidFill>
                  <a:srgbClr val="FFFFFF"/>
                </a:solidFill>
                <a:latin typeface="Tahoma"/>
                <a:cs typeface="Tahoma"/>
              </a:rPr>
              <a:t>1995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yılında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yürürlüğe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giren </a:t>
            </a:r>
            <a:r>
              <a:rPr sz="2300" spc="65" dirty="0">
                <a:solidFill>
                  <a:srgbClr val="FFFFFF"/>
                </a:solidFill>
                <a:latin typeface="Tahoma"/>
                <a:cs typeface="Tahoma"/>
              </a:rPr>
              <a:t>95/46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sayılı </a:t>
            </a:r>
            <a:r>
              <a:rPr sz="2300" spc="100" dirty="0">
                <a:solidFill>
                  <a:srgbClr val="FFFFFF"/>
                </a:solidFill>
                <a:latin typeface="Tahoma"/>
                <a:cs typeface="Tahoma"/>
              </a:rPr>
              <a:t>AB 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Direktifi’dir.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55" dirty="0">
                <a:solidFill>
                  <a:srgbClr val="FFFFFF"/>
                </a:solidFill>
                <a:latin typeface="Tahoma"/>
                <a:cs typeface="Tahoma"/>
              </a:rPr>
              <a:t>2012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yılında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ilk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taslağı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sunulan,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geçtiğimiz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yıl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FFFFFF"/>
                </a:solidFill>
                <a:latin typeface="Tahoma"/>
                <a:cs typeface="Tahoma"/>
              </a:rPr>
              <a:t>Mayıs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ayında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onaylanarak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yürürlüğe</a:t>
            </a:r>
            <a:endParaRPr sz="2300">
              <a:latin typeface="Tahoma"/>
              <a:cs typeface="Tahoma"/>
            </a:endParaRPr>
          </a:p>
          <a:p>
            <a:pPr marL="1069340" marR="974725" indent="635" algn="ctr">
              <a:lnSpc>
                <a:spcPct val="119500"/>
              </a:lnSpc>
            </a:pP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konulan </a:t>
            </a:r>
            <a:r>
              <a:rPr sz="2300" spc="0" dirty="0">
                <a:solidFill>
                  <a:srgbClr val="FFFFFF"/>
                </a:solidFill>
                <a:latin typeface="Tahoma"/>
                <a:cs typeface="Tahoma"/>
              </a:rPr>
              <a:t>Genel </a:t>
            </a:r>
            <a:r>
              <a:rPr sz="2300" spc="10" dirty="0">
                <a:solidFill>
                  <a:srgbClr val="FFFFFF"/>
                </a:solidFill>
                <a:latin typeface="Tahoma"/>
                <a:cs typeface="Tahoma"/>
              </a:rPr>
              <a:t>Veri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Korma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Tüzüğü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(General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Data </a:t>
            </a:r>
            <a:r>
              <a:rPr sz="2300" dirty="0">
                <a:solidFill>
                  <a:srgbClr val="FFFFFF"/>
                </a:solidFill>
                <a:latin typeface="Tahoma"/>
                <a:cs typeface="Tahoma"/>
              </a:rPr>
              <a:t>Protection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Regulation </a:t>
            </a:r>
            <a:r>
              <a:rPr sz="2300" spc="75" dirty="0">
                <a:solidFill>
                  <a:srgbClr val="FFFFFF"/>
                </a:solidFill>
                <a:latin typeface="Tahoma"/>
                <a:cs typeface="Tahoma"/>
              </a:rPr>
              <a:t>– </a:t>
            </a:r>
            <a:r>
              <a:rPr sz="2300" dirty="0">
                <a:solidFill>
                  <a:srgbClr val="FFFFFF"/>
                </a:solidFill>
                <a:latin typeface="Tahoma"/>
                <a:cs typeface="Tahoma"/>
              </a:rPr>
              <a:t>GDPR)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için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iki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yıllık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bir 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geçiş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süreci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öngörülmüştür,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hükümleri </a:t>
            </a:r>
            <a:r>
              <a:rPr sz="2300" spc="60" dirty="0">
                <a:solidFill>
                  <a:srgbClr val="FFFFFF"/>
                </a:solidFill>
                <a:latin typeface="Tahoma"/>
                <a:cs typeface="Tahoma"/>
              </a:rPr>
              <a:t>2018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yılı </a:t>
            </a:r>
            <a:r>
              <a:rPr sz="2300" spc="15" dirty="0">
                <a:solidFill>
                  <a:srgbClr val="FFFFFF"/>
                </a:solidFill>
                <a:latin typeface="Tahoma"/>
                <a:cs typeface="Tahoma"/>
              </a:rPr>
              <a:t>Mayıs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ayı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itibarı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ile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etkili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olacaktır. </a:t>
            </a:r>
            <a:r>
              <a:rPr sz="2300" spc="60" dirty="0">
                <a:solidFill>
                  <a:srgbClr val="FFFFFF"/>
                </a:solidFill>
                <a:latin typeface="Tahoma"/>
                <a:cs typeface="Tahoma"/>
              </a:rPr>
              <a:t>6698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sayılı 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Kanun’un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hazırlanmasında,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75" dirty="0">
                <a:solidFill>
                  <a:srgbClr val="FFFFFF"/>
                </a:solidFill>
                <a:latin typeface="Tahoma"/>
                <a:cs typeface="Tahoma"/>
              </a:rPr>
              <a:t>95/46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sayılı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100" dirty="0">
                <a:solidFill>
                  <a:srgbClr val="FFFFFF"/>
                </a:solidFill>
                <a:latin typeface="Tahoma"/>
                <a:cs typeface="Tahoma"/>
              </a:rPr>
              <a:t>AB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dirty="0">
                <a:solidFill>
                  <a:srgbClr val="FFFFFF"/>
                </a:solidFill>
                <a:latin typeface="Tahoma"/>
                <a:cs typeface="Tahoma"/>
              </a:rPr>
              <a:t>Direktif’i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esas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alınmıştır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hükümleri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Kanunumuz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ile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çok 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büyük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benzerlikler</a:t>
            </a:r>
            <a:r>
              <a:rPr sz="2300" spc="-3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göstermektedir.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84306" y="411853"/>
            <a:ext cx="7369175" cy="145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9050" algn="ctr">
              <a:lnSpc>
                <a:spcPts val="8445"/>
              </a:lnSpc>
              <a:spcBef>
                <a:spcPts val="105"/>
              </a:spcBef>
            </a:pPr>
            <a:r>
              <a:rPr spc="-60" dirty="0"/>
              <a:t>AB</a:t>
            </a:r>
            <a:r>
              <a:rPr spc="-450" dirty="0"/>
              <a:t> </a:t>
            </a:r>
            <a:r>
              <a:rPr spc="-430" dirty="0"/>
              <a:t>Hukuku</a:t>
            </a:r>
          </a:p>
          <a:p>
            <a:pPr algn="ctr">
              <a:lnSpc>
                <a:spcPts val="2805"/>
              </a:lnSpc>
            </a:pPr>
            <a:r>
              <a:rPr sz="2550" b="0" spc="100" dirty="0">
                <a:latin typeface="Tahoma"/>
                <a:cs typeface="Tahoma"/>
              </a:rPr>
              <a:t>95/46/EC </a:t>
            </a:r>
            <a:r>
              <a:rPr sz="2550" b="0" spc="200" dirty="0">
                <a:latin typeface="Lucida Sans"/>
                <a:cs typeface="Lucida Sans"/>
              </a:rPr>
              <a:t>– </a:t>
            </a:r>
            <a:r>
              <a:rPr sz="2550" b="0" spc="125" dirty="0">
                <a:latin typeface="Tahoma"/>
                <a:cs typeface="Tahoma"/>
              </a:rPr>
              <a:t>AB </a:t>
            </a:r>
            <a:r>
              <a:rPr sz="2550" b="0" spc="-155" dirty="0">
                <a:latin typeface="Lucida Sans"/>
                <a:cs typeface="Lucida Sans"/>
              </a:rPr>
              <a:t>Direktifi’nin </a:t>
            </a:r>
            <a:r>
              <a:rPr sz="2550" b="0" spc="-170" dirty="0">
                <a:latin typeface="Lucida Sans"/>
                <a:cs typeface="Lucida Sans"/>
              </a:rPr>
              <a:t>konuya </a:t>
            </a:r>
            <a:r>
              <a:rPr sz="2550" b="0" spc="-225" dirty="0">
                <a:latin typeface="Lucida Sans"/>
                <a:cs typeface="Lucida Sans"/>
              </a:rPr>
              <a:t>ilişkin  </a:t>
            </a:r>
            <a:r>
              <a:rPr sz="2550" b="0" spc="-280" dirty="0">
                <a:latin typeface="Lucida Sans"/>
                <a:cs typeface="Lucida Sans"/>
              </a:rPr>
              <a:t>hükümleri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11218" rIns="0" bIns="0" rtlCol="0">
            <a:spAutoFit/>
          </a:bodyPr>
          <a:lstStyle/>
          <a:p>
            <a:pPr marL="425450" indent="-37719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426084" algn="l"/>
                <a:tab pos="426720" algn="l"/>
              </a:tabLst>
            </a:pPr>
            <a:r>
              <a:rPr spc="-160" dirty="0">
                <a:latin typeface="Lucida Sans"/>
                <a:cs typeface="Lucida Sans"/>
              </a:rPr>
              <a:t>Özel </a:t>
            </a:r>
            <a:r>
              <a:rPr spc="-15" dirty="0"/>
              <a:t>nitelikli </a:t>
            </a:r>
            <a:r>
              <a:rPr spc="-250" dirty="0">
                <a:latin typeface="Lucida Sans"/>
                <a:cs typeface="Lucida Sans"/>
              </a:rPr>
              <a:t>kişisel </a:t>
            </a:r>
            <a:r>
              <a:rPr spc="-15" dirty="0"/>
              <a:t>veriler </a:t>
            </a:r>
            <a:r>
              <a:rPr spc="105" dirty="0"/>
              <a:t>8 </a:t>
            </a:r>
            <a:r>
              <a:rPr spc="-5" dirty="0"/>
              <a:t>inci </a:t>
            </a:r>
            <a:r>
              <a:rPr spc="-30" dirty="0"/>
              <a:t>maddede</a:t>
            </a:r>
            <a:r>
              <a:rPr spc="-430" dirty="0"/>
              <a:t> </a:t>
            </a:r>
            <a:r>
              <a:rPr spc="-200" dirty="0">
                <a:latin typeface="Lucida Sans"/>
                <a:cs typeface="Lucida Sans"/>
              </a:rPr>
              <a:t>düzenlenmektedir</a:t>
            </a:r>
            <a:r>
              <a:rPr spc="-200" dirty="0"/>
              <a:t>.</a:t>
            </a:r>
          </a:p>
          <a:p>
            <a:pPr marL="42545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26084" algn="l"/>
                <a:tab pos="426720" algn="l"/>
              </a:tabLst>
            </a:pPr>
            <a:r>
              <a:rPr spc="-5" dirty="0"/>
              <a:t>Kural </a:t>
            </a:r>
            <a:r>
              <a:rPr spc="-45" dirty="0"/>
              <a:t>olarak </a:t>
            </a:r>
            <a:r>
              <a:rPr spc="-10" dirty="0"/>
              <a:t>bu </a:t>
            </a:r>
            <a:r>
              <a:rPr spc="-15" dirty="0"/>
              <a:t>verilerin </a:t>
            </a:r>
            <a:r>
              <a:rPr spc="-225" dirty="0">
                <a:latin typeface="Lucida Sans"/>
                <a:cs typeface="Lucida Sans"/>
              </a:rPr>
              <a:t>işlenmesi </a:t>
            </a:r>
            <a:r>
              <a:rPr spc="-185" dirty="0">
                <a:latin typeface="Lucida Sans"/>
                <a:cs typeface="Lucida Sans"/>
              </a:rPr>
              <a:t>yasaktır</a:t>
            </a:r>
            <a:r>
              <a:rPr spc="-185" dirty="0"/>
              <a:t>. </a:t>
            </a:r>
            <a:r>
              <a:rPr spc="10" dirty="0"/>
              <a:t>Bunun </a:t>
            </a:r>
            <a:r>
              <a:rPr spc="-204" dirty="0">
                <a:latin typeface="Lucida Sans"/>
                <a:cs typeface="Lucida Sans"/>
              </a:rPr>
              <a:t>istisnaları</a:t>
            </a:r>
            <a:r>
              <a:rPr spc="-204" dirty="0"/>
              <a:t>: </a:t>
            </a:r>
            <a:r>
              <a:rPr sz="1950" spc="-20" dirty="0"/>
              <a:t>(Direktif, </a:t>
            </a:r>
            <a:r>
              <a:rPr sz="1950" spc="-90" dirty="0"/>
              <a:t>m.</a:t>
            </a:r>
            <a:r>
              <a:rPr sz="1950" spc="-375" dirty="0"/>
              <a:t> </a:t>
            </a:r>
            <a:r>
              <a:rPr sz="1950" spc="-114" dirty="0"/>
              <a:t>8/III)</a:t>
            </a:r>
            <a:endParaRPr sz="1950">
              <a:latin typeface="Lucida Sans"/>
              <a:cs typeface="Lucida Sans"/>
            </a:endParaRPr>
          </a:p>
          <a:p>
            <a:pPr marL="117919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79830" algn="l"/>
                <a:tab pos="1180465" algn="l"/>
              </a:tabLst>
            </a:pPr>
            <a:r>
              <a:rPr sz="2950" spc="15" dirty="0">
                <a:solidFill>
                  <a:srgbClr val="2E2E2E"/>
                </a:solidFill>
                <a:latin typeface="Tahoma"/>
                <a:cs typeface="Tahoma"/>
              </a:rPr>
              <a:t>Koruyucu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hekimlik,</a:t>
            </a:r>
            <a:endParaRPr sz="2950">
              <a:latin typeface="Tahoma"/>
              <a:cs typeface="Tahoma"/>
            </a:endParaRPr>
          </a:p>
          <a:p>
            <a:pPr marL="117919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79830" algn="l"/>
                <a:tab pos="1180465" algn="l"/>
              </a:tabLst>
            </a:pP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Tıbbi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teşhis,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tedavi 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260" dirty="0">
                <a:solidFill>
                  <a:srgbClr val="2E2E2E"/>
                </a:solidFill>
                <a:latin typeface="Lucida Sans"/>
                <a:cs typeface="Lucida Sans"/>
              </a:rPr>
              <a:t>bakım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hizmetlerinin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yürütülmesi,</a:t>
            </a:r>
            <a:endParaRPr sz="2950">
              <a:latin typeface="Lucida Sans"/>
              <a:cs typeface="Lucida Sans"/>
            </a:endParaRPr>
          </a:p>
          <a:p>
            <a:pPr marL="117919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79830" algn="l"/>
                <a:tab pos="1180465" algn="l"/>
              </a:tabLst>
            </a:pP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hizmetlerinin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plânlanması,</a:t>
            </a:r>
            <a:endParaRPr sz="2950">
              <a:latin typeface="Lucida Sans"/>
              <a:cs typeface="Lucida Sans"/>
            </a:endParaRPr>
          </a:p>
          <a:p>
            <a:pPr marL="117919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79830" algn="l"/>
                <a:tab pos="1180465" algn="l"/>
                <a:tab pos="1721485" algn="l"/>
                <a:tab pos="2969895" algn="l"/>
                <a:tab pos="5439410" algn="l"/>
                <a:tab pos="6084570" algn="l"/>
                <a:tab pos="7625080" algn="l"/>
                <a:tab pos="9958070" algn="l"/>
                <a:tab pos="11565255" algn="l"/>
                <a:tab pos="12713970" algn="l"/>
              </a:tabLst>
            </a:pP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İç	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hukuk	</a:t>
            </a:r>
            <a:r>
              <a:rPr sz="2950" spc="-155" dirty="0">
                <a:solidFill>
                  <a:srgbClr val="2E2E2E"/>
                </a:solidFill>
                <a:latin typeface="Lucida Sans"/>
                <a:cs typeface="Lucida Sans"/>
              </a:rPr>
              <a:t>çerçevesinde,	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sır	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saklama	</a:t>
            </a:r>
            <a:r>
              <a:rPr sz="2950" spc="-240" dirty="0">
                <a:solidFill>
                  <a:srgbClr val="2E2E2E"/>
                </a:solidFill>
                <a:latin typeface="Lucida Sans"/>
                <a:cs typeface="Lucida Sans"/>
              </a:rPr>
              <a:t>yükümlülüğü	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altındaki	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	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310" dirty="0">
                <a:solidFill>
                  <a:srgbClr val="2E2E2E"/>
                </a:solidFill>
                <a:latin typeface="Lucida Sans"/>
                <a:cs typeface="Lucida Sans"/>
              </a:rPr>
              <a:t>çalışanları</a:t>
            </a:r>
            <a:endParaRPr sz="2950">
              <a:latin typeface="Lucida Sans"/>
              <a:cs typeface="Lucida Sans"/>
            </a:endParaRPr>
          </a:p>
          <a:p>
            <a:pPr marL="1179195">
              <a:lnSpc>
                <a:spcPct val="100000"/>
              </a:lnSpc>
              <a:spcBef>
                <a:spcPts val="1800"/>
              </a:spcBef>
            </a:pPr>
            <a:r>
              <a:rPr spc="-175" dirty="0">
                <a:latin typeface="Lucida Sans"/>
                <a:cs typeface="Lucida Sans"/>
              </a:rPr>
              <a:t>tarafından </a:t>
            </a:r>
            <a:r>
              <a:rPr spc="-225" dirty="0">
                <a:latin typeface="Lucida Sans"/>
                <a:cs typeface="Lucida Sans"/>
              </a:rPr>
              <a:t>işlenmesi</a:t>
            </a:r>
            <a:r>
              <a:rPr spc="-225" dirty="0"/>
              <a:t>.</a:t>
            </a:r>
          </a:p>
          <a:p>
            <a:pPr marL="42545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26084" algn="l"/>
                <a:tab pos="426720" algn="l"/>
              </a:tabLst>
            </a:pPr>
            <a:r>
              <a:rPr spc="105" dirty="0"/>
              <a:t>1995 </a:t>
            </a:r>
            <a:r>
              <a:rPr spc="-185" dirty="0">
                <a:latin typeface="Lucida Sans"/>
                <a:cs typeface="Lucida Sans"/>
              </a:rPr>
              <a:t>yılından  </a:t>
            </a:r>
            <a:r>
              <a:rPr spc="-10" dirty="0"/>
              <a:t>beri  </a:t>
            </a:r>
            <a:r>
              <a:rPr spc="-170" dirty="0">
                <a:latin typeface="Lucida Sans"/>
                <a:cs typeface="Lucida Sans"/>
              </a:rPr>
              <a:t>yürürlükte  </a:t>
            </a:r>
            <a:r>
              <a:rPr spc="-25" dirty="0"/>
              <a:t>olan  </a:t>
            </a:r>
            <a:r>
              <a:rPr spc="25" dirty="0"/>
              <a:t>Direktif </a:t>
            </a:r>
            <a:r>
              <a:rPr spc="-235" dirty="0">
                <a:latin typeface="Lucida Sans"/>
                <a:cs typeface="Lucida Sans"/>
              </a:rPr>
              <a:t>önümüzdeki  </a:t>
            </a:r>
            <a:r>
              <a:rPr spc="-20" dirty="0"/>
              <a:t>sene</a:t>
            </a:r>
            <a:r>
              <a:rPr spc="-520" dirty="0"/>
              <a:t> </a:t>
            </a:r>
            <a:r>
              <a:rPr spc="-175" dirty="0">
                <a:latin typeface="Lucida Sans"/>
                <a:cs typeface="Lucida Sans"/>
              </a:rPr>
              <a:t>yürürlükten  </a:t>
            </a:r>
            <a:r>
              <a:rPr spc="-85" dirty="0"/>
              <a:t>kalkacak,</a:t>
            </a:r>
          </a:p>
          <a:p>
            <a:pPr marL="425450">
              <a:lnSpc>
                <a:spcPct val="100000"/>
              </a:lnSpc>
              <a:spcBef>
                <a:spcPts val="1800"/>
              </a:spcBef>
            </a:pPr>
            <a:r>
              <a:rPr spc="-10" dirty="0"/>
              <a:t>yerini </a:t>
            </a:r>
            <a:r>
              <a:rPr spc="25" dirty="0"/>
              <a:t>Genel </a:t>
            </a:r>
            <a:r>
              <a:rPr spc="30" dirty="0"/>
              <a:t>Veri </a:t>
            </a:r>
            <a:r>
              <a:rPr spc="-5" dirty="0"/>
              <a:t>Koruma </a:t>
            </a:r>
            <a:r>
              <a:rPr spc="-245" dirty="0">
                <a:latin typeface="Lucida Sans"/>
                <a:cs typeface="Lucida Sans"/>
              </a:rPr>
              <a:t>Tüzüğü’ne </a:t>
            </a:r>
            <a:r>
              <a:rPr spc="-35" dirty="0"/>
              <a:t>(GDPR)</a:t>
            </a:r>
            <a:r>
              <a:rPr spc="-590" dirty="0"/>
              <a:t> </a:t>
            </a:r>
            <a:r>
              <a:rPr spc="-195" dirty="0">
                <a:latin typeface="Lucida Sans"/>
                <a:cs typeface="Lucida Sans"/>
              </a:rPr>
              <a:t>bırakacaktır</a:t>
            </a:r>
            <a:r>
              <a:rPr spc="-195" dirty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" algn="ctr">
              <a:lnSpc>
                <a:spcPts val="8445"/>
              </a:lnSpc>
              <a:spcBef>
                <a:spcPts val="105"/>
              </a:spcBef>
            </a:pPr>
            <a:r>
              <a:rPr spc="-60" dirty="0"/>
              <a:t>AB</a:t>
            </a:r>
            <a:r>
              <a:rPr spc="-450" dirty="0"/>
              <a:t> </a:t>
            </a:r>
            <a:r>
              <a:rPr spc="-430" dirty="0"/>
              <a:t>Hukuku</a:t>
            </a:r>
          </a:p>
          <a:p>
            <a:pPr marL="34290" algn="ctr">
              <a:lnSpc>
                <a:spcPts val="2805"/>
              </a:lnSpc>
            </a:pPr>
            <a:r>
              <a:rPr sz="2550" b="0" spc="-85" dirty="0">
                <a:latin typeface="Lucida Sans"/>
                <a:cs typeface="Lucida Sans"/>
              </a:rPr>
              <a:t>GDPR’ın </a:t>
            </a:r>
            <a:r>
              <a:rPr sz="2550" b="0" spc="-170" dirty="0">
                <a:latin typeface="Lucida Sans"/>
                <a:cs typeface="Lucida Sans"/>
              </a:rPr>
              <a:t>konuya </a:t>
            </a:r>
            <a:r>
              <a:rPr sz="2550" b="0" spc="-225" dirty="0">
                <a:latin typeface="Lucida Sans"/>
                <a:cs typeface="Lucida Sans"/>
              </a:rPr>
              <a:t>ilişkin</a:t>
            </a:r>
            <a:r>
              <a:rPr sz="2550" b="0" spc="-145" dirty="0">
                <a:latin typeface="Lucida Sans"/>
                <a:cs typeface="Lucida Sans"/>
              </a:rPr>
              <a:t> </a:t>
            </a:r>
            <a:r>
              <a:rPr sz="2550" b="0" spc="-190" dirty="0">
                <a:latin typeface="Lucida Sans"/>
                <a:cs typeface="Lucida Sans"/>
              </a:rPr>
              <a:t>hükümleri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425450" indent="-377190">
              <a:lnSpc>
                <a:spcPct val="100000"/>
              </a:lnSpc>
              <a:spcBef>
                <a:spcPts val="1905"/>
              </a:spcBef>
              <a:buFont typeface="Arial"/>
              <a:buChar char="•"/>
              <a:tabLst>
                <a:tab pos="426084" algn="l"/>
                <a:tab pos="426720" algn="l"/>
              </a:tabLst>
            </a:pPr>
            <a:r>
              <a:rPr spc="-155" dirty="0">
                <a:latin typeface="Lucida Sans"/>
                <a:cs typeface="Lucida Sans"/>
              </a:rPr>
              <a:t>Özel </a:t>
            </a:r>
            <a:r>
              <a:rPr spc="-15" dirty="0"/>
              <a:t>nitelikli </a:t>
            </a:r>
            <a:r>
              <a:rPr spc="-250" dirty="0">
                <a:latin typeface="Lucida Sans"/>
                <a:cs typeface="Lucida Sans"/>
              </a:rPr>
              <a:t>kişisel </a:t>
            </a:r>
            <a:r>
              <a:rPr spc="-15" dirty="0"/>
              <a:t>veriler </a:t>
            </a:r>
            <a:r>
              <a:rPr spc="105" dirty="0"/>
              <a:t>9 </a:t>
            </a:r>
            <a:r>
              <a:rPr spc="-5" dirty="0"/>
              <a:t>uncu </a:t>
            </a:r>
            <a:r>
              <a:rPr spc="-30" dirty="0"/>
              <a:t>maddede</a:t>
            </a:r>
            <a:r>
              <a:rPr spc="-459" dirty="0"/>
              <a:t> </a:t>
            </a:r>
            <a:r>
              <a:rPr spc="-200" dirty="0">
                <a:latin typeface="Lucida Sans"/>
                <a:cs typeface="Lucida Sans"/>
              </a:rPr>
              <a:t>düzenlenmektedir</a:t>
            </a:r>
            <a:r>
              <a:rPr spc="-200" dirty="0"/>
              <a:t>.</a:t>
            </a:r>
          </a:p>
          <a:p>
            <a:pPr marL="425450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26084" algn="l"/>
                <a:tab pos="426720" algn="l"/>
              </a:tabLst>
            </a:pPr>
            <a:r>
              <a:rPr spc="-5" dirty="0"/>
              <a:t>Kural </a:t>
            </a:r>
            <a:r>
              <a:rPr spc="-45" dirty="0"/>
              <a:t>olarak </a:t>
            </a:r>
            <a:r>
              <a:rPr spc="-10" dirty="0"/>
              <a:t>bu </a:t>
            </a:r>
            <a:r>
              <a:rPr spc="-15" dirty="0"/>
              <a:t>verilerin </a:t>
            </a:r>
            <a:r>
              <a:rPr spc="-225" dirty="0">
                <a:latin typeface="Lucida Sans"/>
                <a:cs typeface="Lucida Sans"/>
              </a:rPr>
              <a:t>işlenmesi </a:t>
            </a:r>
            <a:r>
              <a:rPr spc="-185" dirty="0">
                <a:latin typeface="Lucida Sans"/>
                <a:cs typeface="Lucida Sans"/>
              </a:rPr>
              <a:t>yasaktır</a:t>
            </a:r>
            <a:r>
              <a:rPr spc="-185" dirty="0"/>
              <a:t>. </a:t>
            </a:r>
            <a:r>
              <a:rPr spc="10" dirty="0"/>
              <a:t>Bunun </a:t>
            </a:r>
            <a:r>
              <a:rPr spc="-180" dirty="0">
                <a:latin typeface="Lucida Sans"/>
                <a:cs typeface="Lucida Sans"/>
              </a:rPr>
              <a:t>istisnaları</a:t>
            </a:r>
            <a:r>
              <a:rPr sz="2925" spc="-270" baseline="25641" dirty="0"/>
              <a:t>3</a:t>
            </a:r>
            <a:r>
              <a:rPr sz="2950" spc="-180" dirty="0"/>
              <a:t>: </a:t>
            </a:r>
            <a:r>
              <a:rPr sz="1950" dirty="0"/>
              <a:t>(GDPR,</a:t>
            </a:r>
            <a:r>
              <a:rPr sz="1950" spc="-380" dirty="0"/>
              <a:t> </a:t>
            </a:r>
            <a:r>
              <a:rPr sz="1950" spc="-90" dirty="0"/>
              <a:t>m. </a:t>
            </a:r>
            <a:r>
              <a:rPr sz="1950" spc="-95" dirty="0"/>
              <a:t>9/II)</a:t>
            </a:r>
            <a:endParaRPr sz="1950">
              <a:latin typeface="Lucida Sans"/>
              <a:cs typeface="Lucida Sans"/>
            </a:endParaRPr>
          </a:p>
          <a:p>
            <a:pPr marL="117919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79830" algn="l"/>
                <a:tab pos="1180465" algn="l"/>
              </a:tabLst>
            </a:pPr>
            <a:r>
              <a:rPr sz="2950" spc="15" dirty="0">
                <a:solidFill>
                  <a:srgbClr val="2E2E2E"/>
                </a:solidFill>
                <a:latin typeface="Tahoma"/>
                <a:cs typeface="Tahoma"/>
              </a:rPr>
              <a:t>Koruyucu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hekimlik,</a:t>
            </a:r>
            <a:endParaRPr sz="2950">
              <a:latin typeface="Tahoma"/>
              <a:cs typeface="Tahoma"/>
            </a:endParaRPr>
          </a:p>
          <a:p>
            <a:pPr marL="1179195" lvl="1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79830" algn="l"/>
                <a:tab pos="1180465" algn="l"/>
              </a:tabLst>
            </a:pP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Tıbbi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teşhis,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tedavi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bakım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hizmetlerinin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yürütülmesi,</a:t>
            </a:r>
            <a:endParaRPr sz="2950">
              <a:latin typeface="Lucida Sans"/>
              <a:cs typeface="Lucida Sans"/>
            </a:endParaRPr>
          </a:p>
          <a:p>
            <a:pPr marL="1179195" lvl="1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79830" algn="l"/>
                <a:tab pos="1180465" algn="l"/>
              </a:tabLst>
            </a:pP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950" spc="-295" dirty="0">
                <a:solidFill>
                  <a:srgbClr val="2E2E2E"/>
                </a:solidFill>
                <a:latin typeface="Lucida Sans"/>
                <a:cs typeface="Lucida Sans"/>
              </a:rPr>
              <a:t>sağlığı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konusunda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kamu</a:t>
            </a:r>
            <a:r>
              <a:rPr sz="2950" spc="-2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yararı,</a:t>
            </a:r>
            <a:endParaRPr sz="2950">
              <a:latin typeface="Lucida Sans"/>
              <a:cs typeface="Lucida Sans"/>
            </a:endParaRPr>
          </a:p>
          <a:p>
            <a:pPr marL="1179195" marR="5080" lvl="1" indent="-376555">
              <a:lnSpc>
                <a:spcPts val="5340"/>
              </a:lnSpc>
              <a:spcBef>
                <a:spcPts val="480"/>
              </a:spcBef>
              <a:buFont typeface="Arial"/>
              <a:buChar char="•"/>
              <a:tabLst>
                <a:tab pos="1179830" algn="l"/>
                <a:tab pos="1180465" algn="l"/>
              </a:tabLst>
            </a:pP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sigorta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sisteminin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kalitesi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maliyet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etkinliğini </a:t>
            </a:r>
            <a:r>
              <a:rPr sz="2950" spc="-280" dirty="0">
                <a:solidFill>
                  <a:srgbClr val="2E2E2E"/>
                </a:solidFill>
                <a:latin typeface="Lucida Sans"/>
                <a:cs typeface="Lucida Sans"/>
              </a:rPr>
              <a:t>sağlamak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gibi 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diğer </a:t>
            </a:r>
            <a:r>
              <a:rPr sz="2950" spc="-1789" dirty="0">
                <a:solidFill>
                  <a:srgbClr val="2E2E2E"/>
                </a:solidFill>
                <a:latin typeface="Tahoma"/>
                <a:cs typeface="Tahoma"/>
              </a:rPr>
              <a:t>kamu </a:t>
            </a:r>
            <a:r>
              <a:rPr sz="2950" spc="70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yararı,</a:t>
            </a:r>
            <a:endParaRPr sz="2950">
              <a:latin typeface="Lucida Sans"/>
              <a:cs typeface="Lucida Sans"/>
            </a:endParaRPr>
          </a:p>
          <a:p>
            <a:pPr marL="425450" indent="-377190">
              <a:lnSpc>
                <a:spcPct val="100000"/>
              </a:lnSpc>
              <a:spcBef>
                <a:spcPts val="1325"/>
              </a:spcBef>
              <a:buFont typeface="Arial"/>
              <a:buChar char="•"/>
              <a:tabLst>
                <a:tab pos="426084" algn="l"/>
                <a:tab pos="426720" algn="l"/>
              </a:tabLst>
            </a:pPr>
            <a:r>
              <a:rPr spc="-150" dirty="0">
                <a:latin typeface="Lucida Sans"/>
                <a:cs typeface="Lucida Sans"/>
              </a:rPr>
              <a:t>Direktif’ten </a:t>
            </a:r>
            <a:r>
              <a:rPr spc="-190" dirty="0">
                <a:latin typeface="Lucida Sans"/>
                <a:cs typeface="Lucida Sans"/>
              </a:rPr>
              <a:t>farklı </a:t>
            </a:r>
            <a:r>
              <a:rPr spc="-45" dirty="0"/>
              <a:t>olarak </a:t>
            </a:r>
            <a:r>
              <a:rPr spc="-254" dirty="0">
                <a:latin typeface="Lucida Sans"/>
                <a:cs typeface="Lucida Sans"/>
              </a:rPr>
              <a:t>Tüzük, </a:t>
            </a:r>
            <a:r>
              <a:rPr spc="150" dirty="0"/>
              <a:t>AB </a:t>
            </a:r>
            <a:r>
              <a:rPr spc="-160" dirty="0">
                <a:latin typeface="Lucida Sans"/>
                <a:cs typeface="Lucida Sans"/>
              </a:rPr>
              <a:t>üyesi </a:t>
            </a:r>
            <a:r>
              <a:rPr spc="-220" dirty="0">
                <a:latin typeface="Lucida Sans"/>
                <a:cs typeface="Lucida Sans"/>
              </a:rPr>
              <a:t>tüm </a:t>
            </a:r>
            <a:r>
              <a:rPr spc="-180" dirty="0">
                <a:latin typeface="Lucida Sans"/>
                <a:cs typeface="Lucida Sans"/>
              </a:rPr>
              <a:t>ülkelerde </a:t>
            </a:r>
            <a:r>
              <a:rPr spc="-229" dirty="0">
                <a:latin typeface="Lucida Sans"/>
                <a:cs typeface="Lucida Sans"/>
              </a:rPr>
              <a:t>doğrudan </a:t>
            </a:r>
            <a:r>
              <a:rPr spc="-15" dirty="0"/>
              <a:t>etki</a:t>
            </a:r>
            <a:r>
              <a:rPr spc="50" dirty="0"/>
              <a:t> </a:t>
            </a:r>
            <a:r>
              <a:rPr spc="-270" dirty="0">
                <a:latin typeface="Lucida Sans"/>
                <a:cs typeface="Lucida Sans"/>
              </a:rPr>
              <a:t>doğurmaktadır</a:t>
            </a:r>
            <a:r>
              <a:rPr spc="-270" dirty="0"/>
              <a:t>.</a:t>
            </a:r>
          </a:p>
          <a:p>
            <a:pPr marL="42545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26084" algn="l"/>
                <a:tab pos="426720" algn="l"/>
              </a:tabLst>
            </a:pPr>
            <a:r>
              <a:rPr spc="-245" dirty="0">
                <a:latin typeface="Lucida Sans"/>
                <a:cs typeface="Lucida Sans"/>
              </a:rPr>
              <a:t>Tüzük’ün </a:t>
            </a:r>
            <a:r>
              <a:rPr spc="-195" dirty="0">
                <a:latin typeface="Lucida Sans"/>
                <a:cs typeface="Lucida Sans"/>
              </a:rPr>
              <a:t>yürürlüğe </a:t>
            </a:r>
            <a:r>
              <a:rPr spc="-45" dirty="0"/>
              <a:t>girmesi </a:t>
            </a:r>
            <a:r>
              <a:rPr spc="-15" dirty="0"/>
              <a:t>ile </a:t>
            </a:r>
            <a:r>
              <a:rPr spc="-110" dirty="0">
                <a:latin typeface="Lucida Sans"/>
                <a:cs typeface="Lucida Sans"/>
              </a:rPr>
              <a:t>AB’de </a:t>
            </a:r>
            <a:r>
              <a:rPr spc="-204" dirty="0">
                <a:latin typeface="Lucida Sans"/>
                <a:cs typeface="Lucida Sans"/>
              </a:rPr>
              <a:t>yeknesaklık</a:t>
            </a:r>
            <a:r>
              <a:rPr spc="-145" dirty="0">
                <a:latin typeface="Lucida Sans"/>
                <a:cs typeface="Lucida Sans"/>
              </a:rPr>
              <a:t> </a:t>
            </a:r>
            <a:r>
              <a:rPr spc="-215" dirty="0">
                <a:latin typeface="Lucida Sans"/>
                <a:cs typeface="Lucida Sans"/>
              </a:rPr>
              <a:t>sağlanacaktır</a:t>
            </a:r>
            <a:r>
              <a:rPr spc="-215" dirty="0"/>
              <a:t>.</a:t>
            </a:r>
          </a:p>
          <a:p>
            <a:pPr marL="35560"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 marL="48260">
              <a:lnSpc>
                <a:spcPct val="100000"/>
              </a:lnSpc>
              <a:spcBef>
                <a:spcPts val="2880"/>
              </a:spcBef>
            </a:pPr>
            <a:r>
              <a:rPr sz="2300" spc="-170" dirty="0"/>
              <a:t>(3) </a:t>
            </a:r>
            <a:r>
              <a:rPr sz="2300" spc="-185" dirty="0">
                <a:latin typeface="Lucida Sans"/>
                <a:cs typeface="Lucida Sans"/>
              </a:rPr>
              <a:t>Sağlık </a:t>
            </a:r>
            <a:r>
              <a:rPr sz="2300" spc="-10" dirty="0"/>
              <a:t>verilerine </a:t>
            </a:r>
            <a:r>
              <a:rPr sz="2300" spc="-204" dirty="0">
                <a:latin typeface="Lucida Sans"/>
                <a:cs typeface="Lucida Sans"/>
              </a:rPr>
              <a:t>ilişkin </a:t>
            </a:r>
            <a:r>
              <a:rPr sz="2300" spc="-35" dirty="0"/>
              <a:t>istisnalar </a:t>
            </a:r>
            <a:r>
              <a:rPr sz="2300" spc="-140" dirty="0">
                <a:latin typeface="Lucida Sans"/>
                <a:cs typeface="Lucida Sans"/>
              </a:rPr>
              <a:t>için </a:t>
            </a:r>
            <a:r>
              <a:rPr sz="2300" spc="75" dirty="0"/>
              <a:t>81 </a:t>
            </a:r>
            <a:r>
              <a:rPr sz="2300" spc="-5" dirty="0"/>
              <a:t>inci </a:t>
            </a:r>
            <a:r>
              <a:rPr sz="2300" spc="-25" dirty="0"/>
              <a:t>maddeye </a:t>
            </a:r>
            <a:r>
              <a:rPr sz="2300" spc="-110" dirty="0">
                <a:latin typeface="Lucida Sans"/>
                <a:cs typeface="Lucida Sans"/>
              </a:rPr>
              <a:t>atıf</a:t>
            </a:r>
            <a:r>
              <a:rPr sz="2300" spc="-160" dirty="0">
                <a:latin typeface="Lucida Sans"/>
                <a:cs typeface="Lucida Sans"/>
              </a:rPr>
              <a:t> </a:t>
            </a:r>
            <a:r>
              <a:rPr sz="2300" spc="-170" dirty="0">
                <a:latin typeface="Lucida Sans"/>
                <a:cs typeface="Lucida Sans"/>
              </a:rPr>
              <a:t>yapılmıştır</a:t>
            </a:r>
            <a:r>
              <a:rPr sz="2300" spc="-170" dirty="0"/>
              <a:t>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14995" y="5103947"/>
            <a:ext cx="12461374" cy="19568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ln w="28906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450">
              <a:latin typeface="Times New Roman"/>
              <a:cs typeface="Times New Roman"/>
            </a:endParaRPr>
          </a:p>
          <a:p>
            <a:pPr marL="73660" algn="ctr">
              <a:lnSpc>
                <a:spcPct val="100000"/>
              </a:lnSpc>
            </a:pPr>
            <a:r>
              <a:rPr sz="3600" b="1" spc="-185" dirty="0">
                <a:solidFill>
                  <a:srgbClr val="FFFFFF"/>
                </a:solidFill>
                <a:latin typeface="Lucida Sans"/>
                <a:cs typeface="Lucida Sans"/>
              </a:rPr>
              <a:t>DAVALAR</a:t>
            </a:r>
            <a:endParaRPr sz="3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50">
              <a:latin typeface="Times New Roman"/>
              <a:cs typeface="Times New Roman"/>
            </a:endParaRPr>
          </a:p>
          <a:p>
            <a:pPr marL="1248410" marR="1150620" indent="-3810" algn="ctr">
              <a:lnSpc>
                <a:spcPct val="119500"/>
              </a:lnSpc>
            </a:pPr>
            <a:r>
              <a:rPr sz="2300" spc="0" dirty="0">
                <a:solidFill>
                  <a:srgbClr val="FFFFFF"/>
                </a:solidFill>
                <a:latin typeface="Tahoma"/>
                <a:cs typeface="Tahoma"/>
              </a:rPr>
              <a:t>Genel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Müdürlüğümüzün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uygulamalarına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karşı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bugüne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kadar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çok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sayıda dava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açıldı.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Bazı 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uygulamalar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iptal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edildi,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bazı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uygulamaların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yürütmesi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durduruldu.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Fakat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sonuç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olarak,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55" dirty="0">
                <a:solidFill>
                  <a:srgbClr val="FFFFFF"/>
                </a:solidFill>
                <a:latin typeface="Tahoma"/>
                <a:cs typeface="Tahoma"/>
              </a:rPr>
              <a:t>6698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sayılı 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Kanun’un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yürürlüğe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girmesi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ile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birlikte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başta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Ulusal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Sağlık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Sistemi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10" dirty="0">
                <a:solidFill>
                  <a:srgbClr val="FFFFFF"/>
                </a:solidFill>
                <a:latin typeface="Tahoma"/>
                <a:cs typeface="Tahoma"/>
              </a:rPr>
              <a:t>(USS)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dirty="0">
                <a:solidFill>
                  <a:srgbClr val="FFFFFF"/>
                </a:solidFill>
                <a:latin typeface="Tahoma"/>
                <a:cs typeface="Tahoma"/>
              </a:rPr>
              <a:t>e-Nabız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Sağlık 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Kaydı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Sistemi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olmak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üzere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bütün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80" dirty="0">
                <a:solidFill>
                  <a:srgbClr val="FFFFFF"/>
                </a:solidFill>
                <a:latin typeface="Tahoma"/>
                <a:cs typeface="Tahoma"/>
              </a:rPr>
              <a:t>uygulamalar,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yürürlükteki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mevzuata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uyumlu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hâle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getirildi.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55078" y="10336091"/>
            <a:ext cx="5830570" cy="828675"/>
          </a:xfrm>
          <a:custGeom>
            <a:avLst/>
            <a:gdLst/>
            <a:ahLst/>
            <a:cxnLst/>
            <a:rect l="l" t="t" r="r" b="b"/>
            <a:pathLst>
              <a:path w="5830570" h="828675">
                <a:moveTo>
                  <a:pt x="0" y="828244"/>
                </a:moveTo>
                <a:lnTo>
                  <a:pt x="5830390" y="828244"/>
                </a:lnTo>
                <a:lnTo>
                  <a:pt x="5830390" y="0"/>
                </a:lnTo>
                <a:lnTo>
                  <a:pt x="0" y="0"/>
                </a:lnTo>
                <a:lnTo>
                  <a:pt x="0" y="82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55820" y="3581938"/>
            <a:ext cx="0" cy="7729855"/>
          </a:xfrm>
          <a:custGeom>
            <a:avLst/>
            <a:gdLst/>
            <a:ahLst/>
            <a:cxnLst/>
            <a:rect l="l" t="t" r="r" b="b"/>
            <a:pathLst>
              <a:path h="7729855">
                <a:moveTo>
                  <a:pt x="0" y="0"/>
                </a:moveTo>
                <a:lnTo>
                  <a:pt x="0" y="7729444"/>
                </a:lnTo>
              </a:path>
            </a:pathLst>
          </a:custGeom>
          <a:ln w="5027">
            <a:solidFill>
              <a:srgbClr val="445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46097" y="3286585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5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1EA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99660" y="7294873"/>
            <a:ext cx="4803140" cy="1562100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2427605">
              <a:lnSpc>
                <a:spcPct val="100000"/>
              </a:lnSpc>
              <a:spcBef>
                <a:spcPts val="970"/>
              </a:spcBef>
            </a:pPr>
            <a:r>
              <a:rPr sz="2650" b="1" spc="-160" dirty="0">
                <a:solidFill>
                  <a:srgbClr val="F19B25"/>
                </a:solidFill>
                <a:latin typeface="Lucida Sans"/>
                <a:cs typeface="Lucida Sans"/>
              </a:rPr>
              <a:t>17 </a:t>
            </a:r>
            <a:r>
              <a:rPr sz="2650" b="1" spc="-70" dirty="0">
                <a:solidFill>
                  <a:srgbClr val="F19B25"/>
                </a:solidFill>
                <a:latin typeface="Lucida Sans"/>
                <a:cs typeface="Lucida Sans"/>
              </a:rPr>
              <a:t>OCAK</a:t>
            </a:r>
            <a:r>
              <a:rPr sz="2650" b="1" spc="-425" dirty="0">
                <a:solidFill>
                  <a:srgbClr val="F19B25"/>
                </a:solidFill>
                <a:latin typeface="Lucida Sans"/>
                <a:cs typeface="Lucida Sans"/>
              </a:rPr>
              <a:t> </a:t>
            </a:r>
            <a:r>
              <a:rPr sz="2650" b="1" spc="-160" dirty="0">
                <a:solidFill>
                  <a:srgbClr val="F19B25"/>
                </a:solidFill>
                <a:latin typeface="Lucida Sans"/>
                <a:cs typeface="Lucida Sans"/>
              </a:rPr>
              <a:t>2013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SAĞLIK.NET</a:t>
            </a:r>
            <a:r>
              <a:rPr sz="2300" b="1" spc="-21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75" dirty="0">
                <a:solidFill>
                  <a:srgbClr val="445369"/>
                </a:solidFill>
                <a:latin typeface="Lucida Sans"/>
                <a:cs typeface="Lucida Sans"/>
              </a:rPr>
              <a:t>2</a:t>
            </a:r>
            <a:r>
              <a:rPr sz="2300" b="1" spc="-24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GENELGESİ</a:t>
            </a:r>
            <a:r>
              <a:rPr sz="2300" b="1" spc="-229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229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275" dirty="0">
                <a:solidFill>
                  <a:srgbClr val="F19B25"/>
                </a:solidFill>
                <a:latin typeface="Lucida Sans"/>
                <a:cs typeface="Lucida Sans"/>
              </a:rPr>
              <a:t>DAVA</a:t>
            </a:r>
            <a:endParaRPr sz="2300">
              <a:latin typeface="Lucida Sans"/>
              <a:cs typeface="Lucida Sans"/>
            </a:endParaRPr>
          </a:p>
          <a:p>
            <a:pPr marL="524510">
              <a:lnSpc>
                <a:spcPct val="100000"/>
              </a:lnSpc>
              <a:spcBef>
                <a:spcPts val="1750"/>
              </a:spcBef>
            </a:pP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Genelgeye </a:t>
            </a:r>
            <a:r>
              <a:rPr sz="2300" spc="-210" dirty="0">
                <a:solidFill>
                  <a:srgbClr val="2E2E2E"/>
                </a:solidFill>
                <a:latin typeface="Lucida Sans"/>
                <a:cs typeface="Lucida Sans"/>
              </a:rPr>
              <a:t>karşı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iptal davası</a:t>
            </a:r>
            <a:r>
              <a:rPr sz="2300" spc="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280" dirty="0">
                <a:solidFill>
                  <a:srgbClr val="2E2E2E"/>
                </a:solidFill>
                <a:latin typeface="Lucida Sans"/>
                <a:cs typeface="Lucida Sans"/>
              </a:rPr>
              <a:t>açıldı.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32948" y="3430578"/>
            <a:ext cx="5481955" cy="239966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650" b="1" spc="-160" dirty="0">
                <a:solidFill>
                  <a:srgbClr val="1EA085"/>
                </a:solidFill>
                <a:latin typeface="Lucida Sans"/>
                <a:cs typeface="Lucida Sans"/>
              </a:rPr>
              <a:t>22 </a:t>
            </a:r>
            <a:r>
              <a:rPr sz="2650" b="1" spc="-15" dirty="0">
                <a:solidFill>
                  <a:srgbClr val="1EA085"/>
                </a:solidFill>
                <a:latin typeface="Lucida Sans"/>
                <a:cs typeface="Lucida Sans"/>
              </a:rPr>
              <a:t>KASIM</a:t>
            </a:r>
            <a:r>
              <a:rPr sz="2650" b="1" spc="-41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2650" b="1" spc="-160" dirty="0">
                <a:solidFill>
                  <a:srgbClr val="1EA085"/>
                </a:solidFill>
                <a:latin typeface="Lucida Sans"/>
                <a:cs typeface="Lucida Sans"/>
              </a:rPr>
              <a:t>2012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SAĞLIK.NET </a:t>
            </a:r>
            <a:r>
              <a:rPr sz="2300" b="1" spc="-175" dirty="0">
                <a:solidFill>
                  <a:srgbClr val="445369"/>
                </a:solidFill>
                <a:latin typeface="Lucida Sans"/>
                <a:cs typeface="Lucida Sans"/>
              </a:rPr>
              <a:t>2 </a:t>
            </a: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GENELGESİ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56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610" dirty="0">
                <a:solidFill>
                  <a:srgbClr val="1EA085"/>
                </a:solidFill>
                <a:latin typeface="Lucida Sans"/>
                <a:cs typeface="Lucida Sans"/>
              </a:rPr>
              <a:t>YÜRÜRLÜK</a:t>
            </a:r>
            <a:endParaRPr sz="2300">
              <a:latin typeface="Lucida Sans"/>
              <a:cs typeface="Lucida Sans"/>
            </a:endParaRPr>
          </a:p>
          <a:p>
            <a:pPr marL="19685">
              <a:lnSpc>
                <a:spcPct val="100000"/>
              </a:lnSpc>
              <a:spcBef>
                <a:spcPts val="1755"/>
              </a:spcBef>
            </a:pPr>
            <a:r>
              <a:rPr sz="2300" spc="-125" dirty="0">
                <a:solidFill>
                  <a:srgbClr val="2E2E2E"/>
                </a:solidFill>
                <a:latin typeface="Lucida Sans"/>
                <a:cs typeface="Lucida Sans"/>
              </a:rPr>
              <a:t>Merkezi </a:t>
            </a:r>
            <a:r>
              <a:rPr sz="2300" spc="-220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veri </a:t>
            </a:r>
            <a:r>
              <a:rPr sz="2300" spc="-155" dirty="0">
                <a:solidFill>
                  <a:srgbClr val="2E2E2E"/>
                </a:solidFill>
                <a:latin typeface="Lucida Sans"/>
                <a:cs typeface="Lucida Sans"/>
              </a:rPr>
              <a:t>sistemine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(Sağlık.Net</a:t>
            </a:r>
            <a:r>
              <a:rPr sz="2300" spc="9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595" dirty="0">
                <a:solidFill>
                  <a:srgbClr val="2E2E2E"/>
                </a:solidFill>
                <a:latin typeface="Lucida Sans"/>
                <a:cs typeface="Lucida Sans"/>
              </a:rPr>
              <a:t>2)</a:t>
            </a:r>
            <a:endParaRPr sz="2300">
              <a:latin typeface="Lucida Sans"/>
              <a:cs typeface="Lucida Sans"/>
            </a:endParaRPr>
          </a:p>
          <a:p>
            <a:pPr marL="19685">
              <a:lnSpc>
                <a:spcPct val="100000"/>
              </a:lnSpc>
              <a:spcBef>
                <a:spcPts val="535"/>
              </a:spcBef>
            </a:pP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veri </a:t>
            </a:r>
            <a:r>
              <a:rPr sz="2300" spc="-170" dirty="0">
                <a:solidFill>
                  <a:srgbClr val="2E2E2E"/>
                </a:solidFill>
                <a:latin typeface="Lucida Sans"/>
                <a:cs typeface="Lucida Sans"/>
              </a:rPr>
              <a:t>gönderimini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düzenleyen</a:t>
            </a:r>
            <a:r>
              <a:rPr sz="2300" spc="-6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10" dirty="0">
                <a:solidFill>
                  <a:srgbClr val="2E2E2E"/>
                </a:solidFill>
                <a:latin typeface="Lucida Sans"/>
                <a:cs typeface="Lucida Sans"/>
              </a:rPr>
              <a:t>Genelge</a:t>
            </a:r>
            <a:endParaRPr sz="2300">
              <a:latin typeface="Lucida Sans"/>
              <a:cs typeface="Lucida Sans"/>
            </a:endParaRPr>
          </a:p>
          <a:p>
            <a:pPr marL="19685">
              <a:lnSpc>
                <a:spcPct val="100000"/>
              </a:lnSpc>
              <a:spcBef>
                <a:spcPts val="545"/>
              </a:spcBef>
            </a:pP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yürürlüğe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konuldu.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643583" y="7112346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4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F19B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28667" y="2037305"/>
            <a:ext cx="1280795" cy="75565"/>
          </a:xfrm>
          <a:custGeom>
            <a:avLst/>
            <a:gdLst/>
            <a:ahLst/>
            <a:cxnLst/>
            <a:rect l="l" t="t" r="r" b="b"/>
            <a:pathLst>
              <a:path w="1280795" h="75564">
                <a:moveTo>
                  <a:pt x="0" y="75409"/>
                </a:moveTo>
                <a:lnTo>
                  <a:pt x="1280700" y="75409"/>
                </a:lnTo>
                <a:lnTo>
                  <a:pt x="1280700" y="0"/>
                </a:lnTo>
                <a:lnTo>
                  <a:pt x="0" y="0"/>
                </a:lnTo>
                <a:lnTo>
                  <a:pt x="0" y="75409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209" marR="16510" algn="ctr">
              <a:lnSpc>
                <a:spcPts val="8445"/>
              </a:lnSpc>
              <a:spcBef>
                <a:spcPts val="105"/>
              </a:spcBef>
            </a:pPr>
            <a:r>
              <a:rPr spc="-450" dirty="0"/>
              <a:t>Davalar</a:t>
            </a:r>
          </a:p>
          <a:p>
            <a:pPr marL="29209" algn="ctr">
              <a:lnSpc>
                <a:spcPts val="2805"/>
              </a:lnSpc>
            </a:pPr>
            <a:r>
              <a:rPr sz="2550" b="0" spc="-200" dirty="0">
                <a:latin typeface="Lucida Sans"/>
                <a:cs typeface="Lucida Sans"/>
              </a:rPr>
              <a:t>İdari </a:t>
            </a:r>
            <a:r>
              <a:rPr sz="2550" b="0" spc="-65" dirty="0">
                <a:latin typeface="Lucida Sans"/>
                <a:cs typeface="Lucida Sans"/>
              </a:rPr>
              <a:t>ve </a:t>
            </a:r>
            <a:r>
              <a:rPr sz="2550" b="0" spc="-210" dirty="0">
                <a:latin typeface="Lucida Sans"/>
                <a:cs typeface="Lucida Sans"/>
              </a:rPr>
              <a:t>hukuki </a:t>
            </a:r>
            <a:r>
              <a:rPr sz="2550" b="0" spc="-190" dirty="0">
                <a:latin typeface="Lucida Sans"/>
                <a:cs typeface="Lucida Sans"/>
              </a:rPr>
              <a:t>düzenlemelerimize </a:t>
            </a:r>
            <a:r>
              <a:rPr sz="2550" b="0" spc="-235" dirty="0">
                <a:latin typeface="Lucida Sans"/>
                <a:cs typeface="Lucida Sans"/>
              </a:rPr>
              <a:t>karşı </a:t>
            </a:r>
            <a:r>
              <a:rPr sz="2550" b="0" spc="-165" dirty="0">
                <a:latin typeface="Lucida Sans"/>
                <a:cs typeface="Lucida Sans"/>
              </a:rPr>
              <a:t>açılan </a:t>
            </a:r>
            <a:r>
              <a:rPr sz="2550" b="0" spc="-160" dirty="0">
                <a:latin typeface="Lucida Sans"/>
                <a:cs typeface="Lucida Sans"/>
              </a:rPr>
              <a:t>davalara </a:t>
            </a:r>
            <a:r>
              <a:rPr sz="2550" b="0" spc="-225" dirty="0">
                <a:latin typeface="Lucida Sans"/>
                <a:cs typeface="Lucida Sans"/>
              </a:rPr>
              <a:t>ilişkin </a:t>
            </a:r>
            <a:r>
              <a:rPr sz="2550" b="0" spc="-180" dirty="0">
                <a:latin typeface="Lucida Sans"/>
                <a:cs typeface="Lucida Sans"/>
              </a:rPr>
              <a:t> </a:t>
            </a:r>
            <a:r>
              <a:rPr sz="2550" b="0" spc="-580" dirty="0">
                <a:latin typeface="Lucida Sans"/>
                <a:cs typeface="Lucida Sans"/>
              </a:rPr>
              <a:t>süreçler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905001" y="3544233"/>
            <a:ext cx="343535" cy="419100"/>
          </a:xfrm>
          <a:custGeom>
            <a:avLst/>
            <a:gdLst/>
            <a:ahLst/>
            <a:cxnLst/>
            <a:rect l="l" t="t" r="r" b="b"/>
            <a:pathLst>
              <a:path w="343534" h="419100">
                <a:moveTo>
                  <a:pt x="247803" y="0"/>
                </a:moveTo>
                <a:lnTo>
                  <a:pt x="38123" y="0"/>
                </a:lnTo>
                <a:lnTo>
                  <a:pt x="23285" y="2994"/>
                </a:lnTo>
                <a:lnTo>
                  <a:pt x="11167" y="11154"/>
                </a:lnTo>
                <a:lnTo>
                  <a:pt x="2996" y="23241"/>
                </a:lnTo>
                <a:lnTo>
                  <a:pt x="0" y="38018"/>
                </a:lnTo>
                <a:lnTo>
                  <a:pt x="0" y="380502"/>
                </a:lnTo>
                <a:lnTo>
                  <a:pt x="2996" y="395279"/>
                </a:lnTo>
                <a:lnTo>
                  <a:pt x="11167" y="407366"/>
                </a:lnTo>
                <a:lnTo>
                  <a:pt x="23285" y="415526"/>
                </a:lnTo>
                <a:lnTo>
                  <a:pt x="38123" y="418521"/>
                </a:lnTo>
                <a:lnTo>
                  <a:pt x="304988" y="418521"/>
                </a:lnTo>
                <a:lnTo>
                  <a:pt x="319826" y="415526"/>
                </a:lnTo>
                <a:lnTo>
                  <a:pt x="331944" y="407366"/>
                </a:lnTo>
                <a:lnTo>
                  <a:pt x="337290" y="399459"/>
                </a:lnTo>
                <a:lnTo>
                  <a:pt x="38123" y="399459"/>
                </a:lnTo>
                <a:lnTo>
                  <a:pt x="30682" y="397970"/>
                </a:lnTo>
                <a:lnTo>
                  <a:pt x="24625" y="393908"/>
                </a:lnTo>
                <a:lnTo>
                  <a:pt x="20552" y="387882"/>
                </a:lnTo>
                <a:lnTo>
                  <a:pt x="19061" y="380502"/>
                </a:lnTo>
                <a:lnTo>
                  <a:pt x="19061" y="38018"/>
                </a:lnTo>
                <a:lnTo>
                  <a:pt x="20552" y="30638"/>
                </a:lnTo>
                <a:lnTo>
                  <a:pt x="24625" y="24612"/>
                </a:lnTo>
                <a:lnTo>
                  <a:pt x="30682" y="20550"/>
                </a:lnTo>
                <a:lnTo>
                  <a:pt x="38123" y="19061"/>
                </a:lnTo>
                <a:lnTo>
                  <a:pt x="265166" y="19061"/>
                </a:lnTo>
                <a:lnTo>
                  <a:pt x="247803" y="0"/>
                </a:lnTo>
                <a:close/>
              </a:path>
              <a:path w="343534" h="419100">
                <a:moveTo>
                  <a:pt x="228741" y="19061"/>
                </a:moveTo>
                <a:lnTo>
                  <a:pt x="209679" y="19061"/>
                </a:lnTo>
                <a:lnTo>
                  <a:pt x="209679" y="114161"/>
                </a:lnTo>
                <a:lnTo>
                  <a:pt x="211185" y="121541"/>
                </a:lnTo>
                <a:lnTo>
                  <a:pt x="215282" y="127567"/>
                </a:lnTo>
                <a:lnTo>
                  <a:pt x="221344" y="131629"/>
                </a:lnTo>
                <a:lnTo>
                  <a:pt x="228741" y="133118"/>
                </a:lnTo>
                <a:lnTo>
                  <a:pt x="324050" y="133118"/>
                </a:lnTo>
                <a:lnTo>
                  <a:pt x="324050" y="380502"/>
                </a:lnTo>
                <a:lnTo>
                  <a:pt x="322544" y="387882"/>
                </a:lnTo>
                <a:lnTo>
                  <a:pt x="318446" y="393908"/>
                </a:lnTo>
                <a:lnTo>
                  <a:pt x="312385" y="397970"/>
                </a:lnTo>
                <a:lnTo>
                  <a:pt x="304988" y="399459"/>
                </a:lnTo>
                <a:lnTo>
                  <a:pt x="337290" y="399459"/>
                </a:lnTo>
                <a:lnTo>
                  <a:pt x="340115" y="395279"/>
                </a:lnTo>
                <a:lnTo>
                  <a:pt x="343111" y="380502"/>
                </a:lnTo>
                <a:lnTo>
                  <a:pt x="343111" y="114161"/>
                </a:lnTo>
                <a:lnTo>
                  <a:pt x="228741" y="114161"/>
                </a:lnTo>
                <a:lnTo>
                  <a:pt x="228741" y="19061"/>
                </a:lnTo>
                <a:close/>
              </a:path>
              <a:path w="343534" h="419100">
                <a:moveTo>
                  <a:pt x="205385" y="313890"/>
                </a:moveTo>
                <a:lnTo>
                  <a:pt x="80541" y="313890"/>
                </a:lnTo>
                <a:lnTo>
                  <a:pt x="76247" y="318185"/>
                </a:lnTo>
                <a:lnTo>
                  <a:pt x="76247" y="328658"/>
                </a:lnTo>
                <a:lnTo>
                  <a:pt x="80541" y="332952"/>
                </a:lnTo>
                <a:lnTo>
                  <a:pt x="205385" y="332952"/>
                </a:lnTo>
                <a:lnTo>
                  <a:pt x="209679" y="328658"/>
                </a:lnTo>
                <a:lnTo>
                  <a:pt x="209679" y="318185"/>
                </a:lnTo>
                <a:lnTo>
                  <a:pt x="205385" y="313890"/>
                </a:lnTo>
                <a:close/>
              </a:path>
              <a:path w="343534" h="419100">
                <a:moveTo>
                  <a:pt x="262570" y="237748"/>
                </a:moveTo>
                <a:lnTo>
                  <a:pt x="80541" y="237748"/>
                </a:lnTo>
                <a:lnTo>
                  <a:pt x="76247" y="242042"/>
                </a:lnTo>
                <a:lnTo>
                  <a:pt x="76247" y="252516"/>
                </a:lnTo>
                <a:lnTo>
                  <a:pt x="80541" y="256810"/>
                </a:lnTo>
                <a:lnTo>
                  <a:pt x="262570" y="256810"/>
                </a:lnTo>
                <a:lnTo>
                  <a:pt x="266864" y="252516"/>
                </a:lnTo>
                <a:lnTo>
                  <a:pt x="266864" y="242042"/>
                </a:lnTo>
                <a:lnTo>
                  <a:pt x="262570" y="237748"/>
                </a:lnTo>
                <a:close/>
              </a:path>
              <a:path w="343534" h="419100">
                <a:moveTo>
                  <a:pt x="262570" y="161710"/>
                </a:moveTo>
                <a:lnTo>
                  <a:pt x="80541" y="161710"/>
                </a:lnTo>
                <a:lnTo>
                  <a:pt x="76247" y="166005"/>
                </a:lnTo>
                <a:lnTo>
                  <a:pt x="76247" y="176478"/>
                </a:lnTo>
                <a:lnTo>
                  <a:pt x="80541" y="180667"/>
                </a:lnTo>
                <a:lnTo>
                  <a:pt x="262570" y="180667"/>
                </a:lnTo>
                <a:lnTo>
                  <a:pt x="266864" y="176478"/>
                </a:lnTo>
                <a:lnTo>
                  <a:pt x="266864" y="166005"/>
                </a:lnTo>
                <a:lnTo>
                  <a:pt x="262570" y="161710"/>
                </a:lnTo>
                <a:close/>
              </a:path>
              <a:path w="343534" h="419100">
                <a:moveTo>
                  <a:pt x="265166" y="19061"/>
                </a:moveTo>
                <a:lnTo>
                  <a:pt x="238272" y="19061"/>
                </a:lnTo>
                <a:lnTo>
                  <a:pt x="324050" y="114161"/>
                </a:lnTo>
                <a:lnTo>
                  <a:pt x="343111" y="114161"/>
                </a:lnTo>
                <a:lnTo>
                  <a:pt x="343111" y="104630"/>
                </a:lnTo>
                <a:lnTo>
                  <a:pt x="265166" y="19061"/>
                </a:lnTo>
                <a:close/>
              </a:path>
              <a:path w="343534" h="419100">
                <a:moveTo>
                  <a:pt x="138669" y="85568"/>
                </a:moveTo>
                <a:lnTo>
                  <a:pt x="80541" y="85568"/>
                </a:lnTo>
                <a:lnTo>
                  <a:pt x="76247" y="89862"/>
                </a:lnTo>
                <a:lnTo>
                  <a:pt x="76247" y="100336"/>
                </a:lnTo>
                <a:lnTo>
                  <a:pt x="80541" y="104630"/>
                </a:lnTo>
                <a:lnTo>
                  <a:pt x="138669" y="104630"/>
                </a:lnTo>
                <a:lnTo>
                  <a:pt x="142963" y="100336"/>
                </a:lnTo>
                <a:lnTo>
                  <a:pt x="142963" y="89862"/>
                </a:lnTo>
                <a:lnTo>
                  <a:pt x="138669" y="855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38390" y="7372508"/>
            <a:ext cx="424815" cy="424815"/>
          </a:xfrm>
          <a:custGeom>
            <a:avLst/>
            <a:gdLst/>
            <a:ahLst/>
            <a:cxnLst/>
            <a:rect l="l" t="t" r="r" b="b"/>
            <a:pathLst>
              <a:path w="424815" h="424815">
                <a:moveTo>
                  <a:pt x="275662" y="0"/>
                </a:moveTo>
                <a:lnTo>
                  <a:pt x="57918" y="0"/>
                </a:lnTo>
                <a:lnTo>
                  <a:pt x="35348" y="4557"/>
                </a:lnTo>
                <a:lnTo>
                  <a:pt x="16940" y="16980"/>
                </a:lnTo>
                <a:lnTo>
                  <a:pt x="4542" y="35392"/>
                </a:lnTo>
                <a:lnTo>
                  <a:pt x="0" y="57918"/>
                </a:lnTo>
                <a:lnTo>
                  <a:pt x="0" y="366886"/>
                </a:lnTo>
                <a:lnTo>
                  <a:pt x="4542" y="389457"/>
                </a:lnTo>
                <a:lnTo>
                  <a:pt x="16940" y="407864"/>
                </a:lnTo>
                <a:lnTo>
                  <a:pt x="35348" y="420262"/>
                </a:lnTo>
                <a:lnTo>
                  <a:pt x="57918" y="424805"/>
                </a:lnTo>
                <a:lnTo>
                  <a:pt x="366886" y="424805"/>
                </a:lnTo>
                <a:lnTo>
                  <a:pt x="389457" y="420262"/>
                </a:lnTo>
                <a:lnTo>
                  <a:pt x="407864" y="407864"/>
                </a:lnTo>
                <a:lnTo>
                  <a:pt x="409434" y="405534"/>
                </a:lnTo>
                <a:lnTo>
                  <a:pt x="57918" y="405534"/>
                </a:lnTo>
                <a:lnTo>
                  <a:pt x="42866" y="402500"/>
                </a:lnTo>
                <a:lnTo>
                  <a:pt x="30582" y="394222"/>
                </a:lnTo>
                <a:lnTo>
                  <a:pt x="22305" y="381939"/>
                </a:lnTo>
                <a:lnTo>
                  <a:pt x="19271" y="366886"/>
                </a:lnTo>
                <a:lnTo>
                  <a:pt x="19271" y="57918"/>
                </a:lnTo>
                <a:lnTo>
                  <a:pt x="22305" y="42866"/>
                </a:lnTo>
                <a:lnTo>
                  <a:pt x="30582" y="30582"/>
                </a:lnTo>
                <a:lnTo>
                  <a:pt x="42866" y="22305"/>
                </a:lnTo>
                <a:lnTo>
                  <a:pt x="57918" y="19271"/>
                </a:lnTo>
                <a:lnTo>
                  <a:pt x="275662" y="19271"/>
                </a:lnTo>
                <a:lnTo>
                  <a:pt x="279956" y="14977"/>
                </a:lnTo>
                <a:lnTo>
                  <a:pt x="279956" y="4294"/>
                </a:lnTo>
                <a:lnTo>
                  <a:pt x="275662" y="0"/>
                </a:lnTo>
                <a:close/>
              </a:path>
              <a:path w="424815" h="424815">
                <a:moveTo>
                  <a:pt x="420511" y="144848"/>
                </a:moveTo>
                <a:lnTo>
                  <a:pt x="409828" y="144848"/>
                </a:lnTo>
                <a:lnTo>
                  <a:pt x="405534" y="149142"/>
                </a:lnTo>
                <a:lnTo>
                  <a:pt x="405534" y="366886"/>
                </a:lnTo>
                <a:lnTo>
                  <a:pt x="402500" y="381939"/>
                </a:lnTo>
                <a:lnTo>
                  <a:pt x="394222" y="394222"/>
                </a:lnTo>
                <a:lnTo>
                  <a:pt x="381939" y="402500"/>
                </a:lnTo>
                <a:lnTo>
                  <a:pt x="366886" y="405534"/>
                </a:lnTo>
                <a:lnTo>
                  <a:pt x="409434" y="405534"/>
                </a:lnTo>
                <a:lnTo>
                  <a:pt x="420262" y="389457"/>
                </a:lnTo>
                <a:lnTo>
                  <a:pt x="424805" y="366886"/>
                </a:lnTo>
                <a:lnTo>
                  <a:pt x="424805" y="149142"/>
                </a:lnTo>
                <a:lnTo>
                  <a:pt x="420511" y="144848"/>
                </a:lnTo>
                <a:close/>
              </a:path>
              <a:path w="424815" h="424815">
                <a:moveTo>
                  <a:pt x="376522" y="0"/>
                </a:moveTo>
                <a:lnTo>
                  <a:pt x="120340" y="236177"/>
                </a:lnTo>
                <a:lnTo>
                  <a:pt x="106201" y="318603"/>
                </a:lnTo>
                <a:lnTo>
                  <a:pt x="188627" y="304464"/>
                </a:lnTo>
                <a:lnTo>
                  <a:pt x="198577" y="294514"/>
                </a:lnTo>
                <a:lnTo>
                  <a:pt x="130290" y="294514"/>
                </a:lnTo>
                <a:lnTo>
                  <a:pt x="137831" y="251049"/>
                </a:lnTo>
                <a:lnTo>
                  <a:pt x="193131" y="251049"/>
                </a:lnTo>
                <a:lnTo>
                  <a:pt x="193131" y="231673"/>
                </a:lnTo>
                <a:lnTo>
                  <a:pt x="152180" y="231673"/>
                </a:lnTo>
                <a:lnTo>
                  <a:pt x="329915" y="53938"/>
                </a:lnTo>
                <a:lnTo>
                  <a:pt x="357146" y="53938"/>
                </a:lnTo>
                <a:lnTo>
                  <a:pt x="343530" y="40322"/>
                </a:lnTo>
                <a:lnTo>
                  <a:pt x="356188" y="27767"/>
                </a:lnTo>
                <a:lnTo>
                  <a:pt x="361335" y="22518"/>
                </a:lnTo>
                <a:lnTo>
                  <a:pt x="368562" y="19271"/>
                </a:lnTo>
                <a:lnTo>
                  <a:pt x="414145" y="19271"/>
                </a:lnTo>
                <a:lnTo>
                  <a:pt x="410679" y="14126"/>
                </a:lnTo>
                <a:lnTo>
                  <a:pt x="395333" y="3788"/>
                </a:lnTo>
                <a:lnTo>
                  <a:pt x="376522" y="0"/>
                </a:lnTo>
                <a:close/>
              </a:path>
              <a:path w="424815" h="424815">
                <a:moveTo>
                  <a:pt x="193131" y="251049"/>
                </a:moveTo>
                <a:lnTo>
                  <a:pt x="173755" y="251049"/>
                </a:lnTo>
                <a:lnTo>
                  <a:pt x="173755" y="286974"/>
                </a:lnTo>
                <a:lnTo>
                  <a:pt x="130290" y="294514"/>
                </a:lnTo>
                <a:lnTo>
                  <a:pt x="198577" y="294514"/>
                </a:lnTo>
                <a:lnTo>
                  <a:pt x="220362" y="272730"/>
                </a:lnTo>
                <a:lnTo>
                  <a:pt x="193131" y="272730"/>
                </a:lnTo>
                <a:lnTo>
                  <a:pt x="193131" y="251049"/>
                </a:lnTo>
                <a:close/>
              </a:path>
              <a:path w="424815" h="424815">
                <a:moveTo>
                  <a:pt x="357146" y="53938"/>
                </a:moveTo>
                <a:lnTo>
                  <a:pt x="329915" y="53938"/>
                </a:lnTo>
                <a:lnTo>
                  <a:pt x="370866" y="94889"/>
                </a:lnTo>
                <a:lnTo>
                  <a:pt x="193131" y="272730"/>
                </a:lnTo>
                <a:lnTo>
                  <a:pt x="220362" y="272730"/>
                </a:lnTo>
                <a:lnTo>
                  <a:pt x="410666" y="82426"/>
                </a:lnTo>
                <a:lnTo>
                  <a:pt x="411609" y="81274"/>
                </a:lnTo>
                <a:lnTo>
                  <a:pt x="384482" y="81274"/>
                </a:lnTo>
                <a:lnTo>
                  <a:pt x="357146" y="53938"/>
                </a:lnTo>
                <a:close/>
              </a:path>
              <a:path w="424815" h="424815">
                <a:moveTo>
                  <a:pt x="414145" y="19271"/>
                </a:moveTo>
                <a:lnTo>
                  <a:pt x="376522" y="19271"/>
                </a:lnTo>
                <a:lnTo>
                  <a:pt x="387815" y="21550"/>
                </a:lnTo>
                <a:lnTo>
                  <a:pt x="397037" y="27767"/>
                </a:lnTo>
                <a:lnTo>
                  <a:pt x="403254" y="36989"/>
                </a:lnTo>
                <a:lnTo>
                  <a:pt x="405534" y="48282"/>
                </a:lnTo>
                <a:lnTo>
                  <a:pt x="405534" y="56242"/>
                </a:lnTo>
                <a:lnTo>
                  <a:pt x="402287" y="63574"/>
                </a:lnTo>
                <a:lnTo>
                  <a:pt x="397050" y="68706"/>
                </a:lnTo>
                <a:lnTo>
                  <a:pt x="384482" y="81274"/>
                </a:lnTo>
                <a:lnTo>
                  <a:pt x="411609" y="81274"/>
                </a:lnTo>
                <a:lnTo>
                  <a:pt x="416542" y="75250"/>
                </a:lnTo>
                <a:lnTo>
                  <a:pt x="420995" y="67043"/>
                </a:lnTo>
                <a:lnTo>
                  <a:pt x="423818" y="57992"/>
                </a:lnTo>
                <a:lnTo>
                  <a:pt x="424805" y="48282"/>
                </a:lnTo>
                <a:lnTo>
                  <a:pt x="421016" y="29471"/>
                </a:lnTo>
                <a:lnTo>
                  <a:pt x="414145" y="192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55078" y="10336091"/>
            <a:ext cx="5830570" cy="828675"/>
          </a:xfrm>
          <a:custGeom>
            <a:avLst/>
            <a:gdLst/>
            <a:ahLst/>
            <a:cxnLst/>
            <a:rect l="l" t="t" r="r" b="b"/>
            <a:pathLst>
              <a:path w="5830570" h="828675">
                <a:moveTo>
                  <a:pt x="0" y="828244"/>
                </a:moveTo>
                <a:lnTo>
                  <a:pt x="5830390" y="828244"/>
                </a:lnTo>
                <a:lnTo>
                  <a:pt x="5830390" y="0"/>
                </a:lnTo>
                <a:lnTo>
                  <a:pt x="0" y="0"/>
                </a:lnTo>
                <a:lnTo>
                  <a:pt x="0" y="82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65874" y="0"/>
            <a:ext cx="8890" cy="11311890"/>
          </a:xfrm>
          <a:custGeom>
            <a:avLst/>
            <a:gdLst/>
            <a:ahLst/>
            <a:cxnLst/>
            <a:rect l="l" t="t" r="r" b="b"/>
            <a:pathLst>
              <a:path w="8890" h="11311890">
                <a:moveTo>
                  <a:pt x="0" y="0"/>
                </a:moveTo>
                <a:lnTo>
                  <a:pt x="8274" y="11311382"/>
                </a:lnTo>
              </a:path>
            </a:pathLst>
          </a:custGeom>
          <a:ln w="5027">
            <a:solidFill>
              <a:srgbClr val="445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64949" y="8037366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4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F19B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74309" y="4700056"/>
            <a:ext cx="5347335" cy="239966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029585">
              <a:lnSpc>
                <a:spcPct val="100000"/>
              </a:lnSpc>
              <a:spcBef>
                <a:spcPts val="965"/>
              </a:spcBef>
            </a:pPr>
            <a:r>
              <a:rPr sz="2650" b="1" spc="-210" dirty="0">
                <a:solidFill>
                  <a:srgbClr val="1EA085"/>
                </a:solidFill>
                <a:latin typeface="Lucida Sans"/>
                <a:cs typeface="Lucida Sans"/>
              </a:rPr>
              <a:t>5 </a:t>
            </a:r>
            <a:r>
              <a:rPr sz="2650" b="1" spc="-50" dirty="0">
                <a:solidFill>
                  <a:srgbClr val="1EA085"/>
                </a:solidFill>
                <a:latin typeface="Lucida Sans"/>
                <a:cs typeface="Lucida Sans"/>
              </a:rPr>
              <a:t>ŞUBAT</a:t>
            </a:r>
            <a:r>
              <a:rPr sz="2650" b="1" spc="-420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2650" b="1" spc="-380" dirty="0">
                <a:solidFill>
                  <a:srgbClr val="1EA085"/>
                </a:solidFill>
                <a:latin typeface="Lucida Sans"/>
                <a:cs typeface="Lucida Sans"/>
              </a:rPr>
              <a:t>2015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300" b="1" spc="-135" dirty="0">
                <a:solidFill>
                  <a:srgbClr val="445369"/>
                </a:solidFill>
                <a:latin typeface="Lucida Sans"/>
                <a:cs typeface="Lucida Sans"/>
              </a:rPr>
              <a:t>2015/5</a:t>
            </a:r>
            <a:r>
              <a:rPr sz="2300" b="1" spc="-20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SAYILI</a:t>
            </a:r>
            <a:r>
              <a:rPr sz="2300" b="1" spc="-19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55" dirty="0">
                <a:solidFill>
                  <a:srgbClr val="445369"/>
                </a:solidFill>
                <a:latin typeface="Lucida Sans"/>
                <a:cs typeface="Lucida Sans"/>
              </a:rPr>
              <a:t>GENELGE</a:t>
            </a:r>
            <a:r>
              <a:rPr sz="2300" b="1" spc="-21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24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30" dirty="0">
                <a:solidFill>
                  <a:srgbClr val="1EA085"/>
                </a:solidFill>
                <a:latin typeface="Lucida Sans"/>
                <a:cs typeface="Lucida Sans"/>
              </a:rPr>
              <a:t>YÜRÜRLÜK</a:t>
            </a:r>
            <a:endParaRPr sz="2300">
              <a:latin typeface="Lucida Sans"/>
              <a:cs typeface="Lucida Sans"/>
            </a:endParaRPr>
          </a:p>
          <a:p>
            <a:pPr marL="559435" marR="5080" indent="-494030" algn="r">
              <a:lnSpc>
                <a:spcPct val="119600"/>
              </a:lnSpc>
              <a:spcBef>
                <a:spcPts val="1215"/>
              </a:spcBef>
            </a:pPr>
            <a:r>
              <a:rPr sz="2300" spc="-100" dirty="0">
                <a:solidFill>
                  <a:srgbClr val="2E2E2E"/>
                </a:solidFill>
                <a:latin typeface="Tahoma"/>
                <a:cs typeface="Tahoma"/>
              </a:rPr>
              <a:t>E-</a:t>
            </a: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Nabız </a:t>
            </a:r>
            <a:r>
              <a:rPr sz="2300" spc="-114" dirty="0">
                <a:solidFill>
                  <a:srgbClr val="2E2E2E"/>
                </a:solidFill>
                <a:latin typeface="Lucida Sans"/>
                <a:cs typeface="Lucida Sans"/>
              </a:rPr>
              <a:t>Projesi</a:t>
            </a:r>
            <a:r>
              <a:rPr sz="2300" spc="-12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70" dirty="0">
                <a:solidFill>
                  <a:srgbClr val="2E2E2E"/>
                </a:solidFill>
                <a:latin typeface="Lucida Sans"/>
                <a:cs typeface="Lucida Sans"/>
              </a:rPr>
              <a:t>konulu</a:t>
            </a:r>
            <a:r>
              <a:rPr sz="2300" spc="-114" dirty="0">
                <a:solidFill>
                  <a:srgbClr val="2E2E2E"/>
                </a:solidFill>
                <a:latin typeface="Lucida Sans"/>
                <a:cs typeface="Lucida Sans"/>
              </a:rPr>
              <a:t> Genelge </a:t>
            </a:r>
            <a:r>
              <a:rPr sz="230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204" dirty="0">
                <a:solidFill>
                  <a:srgbClr val="2E2E2E"/>
                </a:solidFill>
                <a:latin typeface="Lucida Sans"/>
                <a:cs typeface="Lucida Sans"/>
              </a:rPr>
              <a:t>yürürlüğe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konuldu.</a:t>
            </a:r>
            <a:r>
              <a:rPr sz="23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Kişisel</a:t>
            </a: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220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30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55" dirty="0">
                <a:solidFill>
                  <a:srgbClr val="2E2E2E"/>
                </a:solidFill>
                <a:latin typeface="Lucida Sans"/>
                <a:cs typeface="Lucida Sans"/>
              </a:rPr>
              <a:t>kaydı </a:t>
            </a:r>
            <a:r>
              <a:rPr sz="2300" spc="-165" dirty="0">
                <a:solidFill>
                  <a:srgbClr val="2E2E2E"/>
                </a:solidFill>
                <a:latin typeface="Lucida Sans"/>
                <a:cs typeface="Lucida Sans"/>
              </a:rPr>
              <a:t>sistemi </a:t>
            </a:r>
            <a:r>
              <a:rPr sz="2300" spc="-60" dirty="0">
                <a:solidFill>
                  <a:srgbClr val="2E2E2E"/>
                </a:solidFill>
                <a:latin typeface="Lucida Sans"/>
                <a:cs typeface="Lucida Sans"/>
              </a:rPr>
              <a:t>ve </a:t>
            </a:r>
            <a:r>
              <a:rPr sz="2300" spc="-165" dirty="0">
                <a:solidFill>
                  <a:srgbClr val="2E2E2E"/>
                </a:solidFill>
                <a:latin typeface="Lucida Sans"/>
                <a:cs typeface="Lucida Sans"/>
              </a:rPr>
              <a:t>ulusal</a:t>
            </a:r>
            <a:r>
              <a:rPr sz="2300" spc="2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220" dirty="0">
                <a:solidFill>
                  <a:srgbClr val="2E2E2E"/>
                </a:solidFill>
                <a:latin typeface="Lucida Sans"/>
                <a:cs typeface="Lucida Sans"/>
              </a:rPr>
              <a:t>sağlık</a:t>
            </a: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65" dirty="0">
                <a:solidFill>
                  <a:srgbClr val="2E2E2E"/>
                </a:solidFill>
                <a:latin typeface="Lucida Sans"/>
                <a:cs typeface="Lucida Sans"/>
              </a:rPr>
              <a:t>sistemi </a:t>
            </a: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öngö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r</a:t>
            </a:r>
            <a:r>
              <a:rPr sz="2300" spc="-170" dirty="0">
                <a:solidFill>
                  <a:srgbClr val="2E2E2E"/>
                </a:solidFill>
                <a:latin typeface="Lucida Sans"/>
                <a:cs typeface="Lucida Sans"/>
              </a:rPr>
              <a:t>üldü.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64949" y="4517012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5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1EA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64949" y="691251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5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BC3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951278" y="835192"/>
            <a:ext cx="5255895" cy="323659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650" b="1" spc="-210" dirty="0">
                <a:solidFill>
                  <a:srgbClr val="C00000"/>
                </a:solidFill>
                <a:latin typeface="Lucida Sans"/>
                <a:cs typeface="Lucida Sans"/>
              </a:rPr>
              <a:t>14 </a:t>
            </a:r>
            <a:r>
              <a:rPr sz="2650" b="1" spc="-50" dirty="0">
                <a:solidFill>
                  <a:srgbClr val="C00000"/>
                </a:solidFill>
                <a:latin typeface="Lucida Sans"/>
                <a:cs typeface="Lucida Sans"/>
              </a:rPr>
              <a:t>ŞUBAT</a:t>
            </a:r>
            <a:r>
              <a:rPr sz="2650" b="1" spc="-440" dirty="0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sz="2650" b="1" spc="-210" dirty="0">
                <a:solidFill>
                  <a:srgbClr val="C00000"/>
                </a:solidFill>
                <a:latin typeface="Lucida Sans"/>
                <a:cs typeface="Lucida Sans"/>
              </a:rPr>
              <a:t>2013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300" b="1" spc="-135" dirty="0">
                <a:solidFill>
                  <a:srgbClr val="445369"/>
                </a:solidFill>
                <a:latin typeface="Lucida Sans"/>
                <a:cs typeface="Lucida Sans"/>
              </a:rPr>
              <a:t>663</a:t>
            </a:r>
            <a:r>
              <a:rPr sz="2300" b="1" spc="-21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SAYILI</a:t>
            </a:r>
            <a:r>
              <a:rPr sz="2300" b="1" spc="-19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5" dirty="0">
                <a:solidFill>
                  <a:srgbClr val="445369"/>
                </a:solidFill>
                <a:latin typeface="Lucida Sans"/>
                <a:cs typeface="Lucida Sans"/>
              </a:rPr>
              <a:t>KHK</a:t>
            </a:r>
            <a:r>
              <a:rPr sz="2300" b="1" spc="-21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45" dirty="0">
                <a:solidFill>
                  <a:srgbClr val="445369"/>
                </a:solidFill>
                <a:latin typeface="Lucida Sans"/>
                <a:cs typeface="Lucida Sans"/>
              </a:rPr>
              <a:t>m.</a:t>
            </a:r>
            <a:r>
              <a:rPr sz="2300" b="1" spc="-204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35" dirty="0">
                <a:solidFill>
                  <a:srgbClr val="445369"/>
                </a:solidFill>
                <a:latin typeface="Lucida Sans"/>
                <a:cs typeface="Lucida Sans"/>
              </a:rPr>
              <a:t>47</a:t>
            </a:r>
            <a:r>
              <a:rPr sz="2300" b="1" spc="-204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229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70" dirty="0">
                <a:solidFill>
                  <a:srgbClr val="C00000"/>
                </a:solidFill>
                <a:latin typeface="Lucida Sans"/>
                <a:cs typeface="Lucida Sans"/>
              </a:rPr>
              <a:t>İPTAL</a:t>
            </a:r>
            <a:endParaRPr sz="2300">
              <a:latin typeface="Lucida Sans"/>
              <a:cs typeface="Lucida Sans"/>
            </a:endParaRPr>
          </a:p>
          <a:p>
            <a:pPr marL="19685" marR="5080">
              <a:lnSpc>
                <a:spcPct val="119500"/>
              </a:lnSpc>
              <a:spcBef>
                <a:spcPts val="1215"/>
              </a:spcBef>
            </a:pP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663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300" spc="-10" dirty="0">
                <a:solidFill>
                  <a:srgbClr val="2E2E2E"/>
                </a:solidFill>
                <a:latin typeface="Lucida Sans"/>
                <a:cs typeface="Lucida Sans"/>
              </a:rPr>
              <a:t>KHK </a:t>
            </a:r>
            <a:r>
              <a:rPr sz="2300" spc="-245" dirty="0">
                <a:solidFill>
                  <a:srgbClr val="2E2E2E"/>
                </a:solidFill>
                <a:latin typeface="Lucida Sans"/>
                <a:cs typeface="Lucida Sans"/>
              </a:rPr>
              <a:t>m.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47 </a:t>
            </a:r>
            <a:r>
              <a:rPr sz="2300" spc="-125" dirty="0">
                <a:solidFill>
                  <a:srgbClr val="2E2E2E"/>
                </a:solidFill>
                <a:latin typeface="Lucida Sans"/>
                <a:cs typeface="Lucida Sans"/>
              </a:rPr>
              <a:t>aleyhine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Anayasa 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Mahkemesinde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açılan </a:t>
            </a:r>
            <a:r>
              <a:rPr sz="2300" spc="-45" dirty="0">
                <a:solidFill>
                  <a:srgbClr val="2E2E2E"/>
                </a:solidFill>
                <a:latin typeface="Lucida Sans"/>
                <a:cs typeface="Lucida Sans"/>
              </a:rPr>
              <a:t>E: 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2011/150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 iptal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davasında,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14.02.2013 tarih </a:t>
            </a:r>
            <a:r>
              <a:rPr sz="2300" spc="-60" dirty="0">
                <a:solidFill>
                  <a:srgbClr val="2E2E2E"/>
                </a:solidFill>
                <a:latin typeface="Lucida Sans"/>
                <a:cs typeface="Lucida Sans"/>
              </a:rPr>
              <a:t>ve </a:t>
            </a:r>
            <a:r>
              <a:rPr sz="2300" spc="-110" dirty="0">
                <a:solidFill>
                  <a:srgbClr val="2E2E2E"/>
                </a:solidFill>
                <a:latin typeface="Lucida Sans"/>
                <a:cs typeface="Lucida Sans"/>
              </a:rPr>
              <a:t>K:  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2013/30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300" spc="-165" dirty="0">
                <a:solidFill>
                  <a:srgbClr val="2E2E2E"/>
                </a:solidFill>
                <a:latin typeface="Lucida Sans"/>
                <a:cs typeface="Lucida Sans"/>
              </a:rPr>
              <a:t>karar 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ile </a:t>
            </a:r>
            <a:r>
              <a:rPr sz="2300" spc="-170" dirty="0">
                <a:solidFill>
                  <a:srgbClr val="2E2E2E"/>
                </a:solidFill>
                <a:latin typeface="Lucida Sans"/>
                <a:cs typeface="Lucida Sans"/>
              </a:rPr>
              <a:t>maddenin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iptaline  </a:t>
            </a:r>
            <a:r>
              <a:rPr sz="2300" spc="-180" dirty="0">
                <a:solidFill>
                  <a:srgbClr val="2E2E2E"/>
                </a:solidFill>
                <a:latin typeface="Lucida Sans"/>
                <a:cs typeface="Lucida Sans"/>
              </a:rPr>
              <a:t>hükmedildi.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1605" y="8158736"/>
            <a:ext cx="4460240" cy="156083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650" b="1" spc="-210" dirty="0">
                <a:solidFill>
                  <a:srgbClr val="FAB62B"/>
                </a:solidFill>
                <a:latin typeface="Lucida Sans"/>
                <a:cs typeface="Lucida Sans"/>
              </a:rPr>
              <a:t>6 </a:t>
            </a:r>
            <a:r>
              <a:rPr sz="2650" b="1" spc="-45" dirty="0">
                <a:solidFill>
                  <a:srgbClr val="FAB62B"/>
                </a:solidFill>
                <a:latin typeface="Lucida Sans"/>
                <a:cs typeface="Lucida Sans"/>
              </a:rPr>
              <a:t>NİSAN</a:t>
            </a:r>
            <a:r>
              <a:rPr sz="2650" b="1" spc="-400" dirty="0">
                <a:solidFill>
                  <a:srgbClr val="FAB62B"/>
                </a:solidFill>
                <a:latin typeface="Lucida Sans"/>
                <a:cs typeface="Lucida Sans"/>
              </a:rPr>
              <a:t> </a:t>
            </a:r>
            <a:r>
              <a:rPr sz="2650" b="1" spc="-210" dirty="0">
                <a:solidFill>
                  <a:srgbClr val="FAB62B"/>
                </a:solidFill>
                <a:latin typeface="Lucida Sans"/>
                <a:cs typeface="Lucida Sans"/>
              </a:rPr>
              <a:t>2015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300" b="1" spc="-135" dirty="0">
                <a:solidFill>
                  <a:srgbClr val="445369"/>
                </a:solidFill>
                <a:latin typeface="Lucida Sans"/>
                <a:cs typeface="Lucida Sans"/>
              </a:rPr>
              <a:t>2015/5</a:t>
            </a:r>
            <a:r>
              <a:rPr sz="2300" b="1" spc="-204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SAYILI</a:t>
            </a:r>
            <a:r>
              <a:rPr sz="2300" b="1" spc="-20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55" dirty="0">
                <a:solidFill>
                  <a:srgbClr val="445369"/>
                </a:solidFill>
                <a:latin typeface="Lucida Sans"/>
                <a:cs typeface="Lucida Sans"/>
              </a:rPr>
              <a:t>GENELGE</a:t>
            </a:r>
            <a:r>
              <a:rPr sz="2300" b="1" spc="-21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160" dirty="0">
                <a:solidFill>
                  <a:srgbClr val="445369"/>
                </a:solidFill>
                <a:latin typeface="Lucida Sans"/>
                <a:cs typeface="Lucida Sans"/>
              </a:rPr>
              <a:t>-</a:t>
            </a:r>
            <a:r>
              <a:rPr sz="2300" b="1" spc="-22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40" dirty="0">
                <a:solidFill>
                  <a:srgbClr val="FAB62B"/>
                </a:solidFill>
                <a:latin typeface="Lucida Sans"/>
                <a:cs typeface="Lucida Sans"/>
              </a:rPr>
              <a:t>DAVA</a:t>
            </a:r>
            <a:endParaRPr sz="2300">
              <a:latin typeface="Lucida Sans"/>
              <a:cs typeface="Lucida Sans"/>
            </a:endParaRPr>
          </a:p>
          <a:p>
            <a:pPr marL="19685">
              <a:lnSpc>
                <a:spcPct val="100000"/>
              </a:lnSpc>
              <a:spcBef>
                <a:spcPts val="1755"/>
              </a:spcBef>
            </a:pP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Genelgeye </a:t>
            </a:r>
            <a:r>
              <a:rPr sz="2300" spc="-210" dirty="0">
                <a:solidFill>
                  <a:srgbClr val="2E2E2E"/>
                </a:solidFill>
                <a:latin typeface="Lucida Sans"/>
                <a:cs typeface="Lucida Sans"/>
              </a:rPr>
              <a:t>karşı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iptal davası</a:t>
            </a:r>
            <a:r>
              <a:rPr sz="23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55" dirty="0">
                <a:solidFill>
                  <a:srgbClr val="2E2E2E"/>
                </a:solidFill>
                <a:latin typeface="Lucida Sans"/>
                <a:cs typeface="Lucida Sans"/>
              </a:rPr>
              <a:t>açıldı.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872324" y="8297528"/>
            <a:ext cx="424815" cy="424815"/>
          </a:xfrm>
          <a:custGeom>
            <a:avLst/>
            <a:gdLst/>
            <a:ahLst/>
            <a:cxnLst/>
            <a:rect l="l" t="t" r="r" b="b"/>
            <a:pathLst>
              <a:path w="424815" h="424815">
                <a:moveTo>
                  <a:pt x="275662" y="0"/>
                </a:moveTo>
                <a:lnTo>
                  <a:pt x="57918" y="0"/>
                </a:lnTo>
                <a:lnTo>
                  <a:pt x="35348" y="4557"/>
                </a:lnTo>
                <a:lnTo>
                  <a:pt x="16940" y="16980"/>
                </a:lnTo>
                <a:lnTo>
                  <a:pt x="4542" y="35392"/>
                </a:lnTo>
                <a:lnTo>
                  <a:pt x="0" y="57918"/>
                </a:lnTo>
                <a:lnTo>
                  <a:pt x="0" y="366886"/>
                </a:lnTo>
                <a:lnTo>
                  <a:pt x="4542" y="389457"/>
                </a:lnTo>
                <a:lnTo>
                  <a:pt x="16940" y="407864"/>
                </a:lnTo>
                <a:lnTo>
                  <a:pt x="35348" y="420262"/>
                </a:lnTo>
                <a:lnTo>
                  <a:pt x="57918" y="424805"/>
                </a:lnTo>
                <a:lnTo>
                  <a:pt x="366886" y="424805"/>
                </a:lnTo>
                <a:lnTo>
                  <a:pt x="389457" y="420262"/>
                </a:lnTo>
                <a:lnTo>
                  <a:pt x="407864" y="407864"/>
                </a:lnTo>
                <a:lnTo>
                  <a:pt x="409434" y="405534"/>
                </a:lnTo>
                <a:lnTo>
                  <a:pt x="57918" y="405534"/>
                </a:lnTo>
                <a:lnTo>
                  <a:pt x="42866" y="402500"/>
                </a:lnTo>
                <a:lnTo>
                  <a:pt x="30582" y="394222"/>
                </a:lnTo>
                <a:lnTo>
                  <a:pt x="22305" y="381939"/>
                </a:lnTo>
                <a:lnTo>
                  <a:pt x="19271" y="366886"/>
                </a:lnTo>
                <a:lnTo>
                  <a:pt x="19271" y="57918"/>
                </a:lnTo>
                <a:lnTo>
                  <a:pt x="22305" y="42866"/>
                </a:lnTo>
                <a:lnTo>
                  <a:pt x="30582" y="30582"/>
                </a:lnTo>
                <a:lnTo>
                  <a:pt x="42866" y="22305"/>
                </a:lnTo>
                <a:lnTo>
                  <a:pt x="57918" y="19271"/>
                </a:lnTo>
                <a:lnTo>
                  <a:pt x="275662" y="19271"/>
                </a:lnTo>
                <a:lnTo>
                  <a:pt x="279956" y="14977"/>
                </a:lnTo>
                <a:lnTo>
                  <a:pt x="279956" y="4294"/>
                </a:lnTo>
                <a:lnTo>
                  <a:pt x="275662" y="0"/>
                </a:lnTo>
                <a:close/>
              </a:path>
              <a:path w="424815" h="424815">
                <a:moveTo>
                  <a:pt x="420511" y="144848"/>
                </a:moveTo>
                <a:lnTo>
                  <a:pt x="409828" y="144848"/>
                </a:lnTo>
                <a:lnTo>
                  <a:pt x="405534" y="149142"/>
                </a:lnTo>
                <a:lnTo>
                  <a:pt x="405534" y="366886"/>
                </a:lnTo>
                <a:lnTo>
                  <a:pt x="402500" y="381939"/>
                </a:lnTo>
                <a:lnTo>
                  <a:pt x="394222" y="394222"/>
                </a:lnTo>
                <a:lnTo>
                  <a:pt x="381939" y="402500"/>
                </a:lnTo>
                <a:lnTo>
                  <a:pt x="366886" y="405534"/>
                </a:lnTo>
                <a:lnTo>
                  <a:pt x="409434" y="405534"/>
                </a:lnTo>
                <a:lnTo>
                  <a:pt x="420262" y="389457"/>
                </a:lnTo>
                <a:lnTo>
                  <a:pt x="424805" y="366886"/>
                </a:lnTo>
                <a:lnTo>
                  <a:pt x="424805" y="149142"/>
                </a:lnTo>
                <a:lnTo>
                  <a:pt x="420511" y="144848"/>
                </a:lnTo>
                <a:close/>
              </a:path>
              <a:path w="424815" h="424815">
                <a:moveTo>
                  <a:pt x="376522" y="0"/>
                </a:moveTo>
                <a:lnTo>
                  <a:pt x="120340" y="236177"/>
                </a:lnTo>
                <a:lnTo>
                  <a:pt x="106201" y="318603"/>
                </a:lnTo>
                <a:lnTo>
                  <a:pt x="188627" y="304464"/>
                </a:lnTo>
                <a:lnTo>
                  <a:pt x="198577" y="294514"/>
                </a:lnTo>
                <a:lnTo>
                  <a:pt x="130290" y="294514"/>
                </a:lnTo>
                <a:lnTo>
                  <a:pt x="137831" y="251049"/>
                </a:lnTo>
                <a:lnTo>
                  <a:pt x="193131" y="251049"/>
                </a:lnTo>
                <a:lnTo>
                  <a:pt x="193131" y="231673"/>
                </a:lnTo>
                <a:lnTo>
                  <a:pt x="152180" y="231673"/>
                </a:lnTo>
                <a:lnTo>
                  <a:pt x="329915" y="53938"/>
                </a:lnTo>
                <a:lnTo>
                  <a:pt x="357146" y="53938"/>
                </a:lnTo>
                <a:lnTo>
                  <a:pt x="343530" y="40322"/>
                </a:lnTo>
                <a:lnTo>
                  <a:pt x="356188" y="27767"/>
                </a:lnTo>
                <a:lnTo>
                  <a:pt x="361335" y="22518"/>
                </a:lnTo>
                <a:lnTo>
                  <a:pt x="368562" y="19271"/>
                </a:lnTo>
                <a:lnTo>
                  <a:pt x="414145" y="19271"/>
                </a:lnTo>
                <a:lnTo>
                  <a:pt x="410679" y="14126"/>
                </a:lnTo>
                <a:lnTo>
                  <a:pt x="395333" y="3788"/>
                </a:lnTo>
                <a:lnTo>
                  <a:pt x="376522" y="0"/>
                </a:lnTo>
                <a:close/>
              </a:path>
              <a:path w="424815" h="424815">
                <a:moveTo>
                  <a:pt x="193131" y="251049"/>
                </a:moveTo>
                <a:lnTo>
                  <a:pt x="173755" y="251049"/>
                </a:lnTo>
                <a:lnTo>
                  <a:pt x="173755" y="286974"/>
                </a:lnTo>
                <a:lnTo>
                  <a:pt x="130290" y="294514"/>
                </a:lnTo>
                <a:lnTo>
                  <a:pt x="198577" y="294514"/>
                </a:lnTo>
                <a:lnTo>
                  <a:pt x="220362" y="272730"/>
                </a:lnTo>
                <a:lnTo>
                  <a:pt x="193131" y="272730"/>
                </a:lnTo>
                <a:lnTo>
                  <a:pt x="193131" y="251049"/>
                </a:lnTo>
                <a:close/>
              </a:path>
              <a:path w="424815" h="424815">
                <a:moveTo>
                  <a:pt x="357146" y="53938"/>
                </a:moveTo>
                <a:lnTo>
                  <a:pt x="329915" y="53938"/>
                </a:lnTo>
                <a:lnTo>
                  <a:pt x="370866" y="94889"/>
                </a:lnTo>
                <a:lnTo>
                  <a:pt x="193131" y="272730"/>
                </a:lnTo>
                <a:lnTo>
                  <a:pt x="220362" y="272730"/>
                </a:lnTo>
                <a:lnTo>
                  <a:pt x="410666" y="82426"/>
                </a:lnTo>
                <a:lnTo>
                  <a:pt x="411609" y="81274"/>
                </a:lnTo>
                <a:lnTo>
                  <a:pt x="384482" y="81274"/>
                </a:lnTo>
                <a:lnTo>
                  <a:pt x="357146" y="53938"/>
                </a:lnTo>
                <a:close/>
              </a:path>
              <a:path w="424815" h="424815">
                <a:moveTo>
                  <a:pt x="414145" y="19271"/>
                </a:moveTo>
                <a:lnTo>
                  <a:pt x="376522" y="19271"/>
                </a:lnTo>
                <a:lnTo>
                  <a:pt x="387815" y="21550"/>
                </a:lnTo>
                <a:lnTo>
                  <a:pt x="397037" y="27767"/>
                </a:lnTo>
                <a:lnTo>
                  <a:pt x="403254" y="36989"/>
                </a:lnTo>
                <a:lnTo>
                  <a:pt x="405534" y="48282"/>
                </a:lnTo>
                <a:lnTo>
                  <a:pt x="405534" y="56242"/>
                </a:lnTo>
                <a:lnTo>
                  <a:pt x="402287" y="63574"/>
                </a:lnTo>
                <a:lnTo>
                  <a:pt x="397050" y="68706"/>
                </a:lnTo>
                <a:lnTo>
                  <a:pt x="384482" y="81274"/>
                </a:lnTo>
                <a:lnTo>
                  <a:pt x="411609" y="81274"/>
                </a:lnTo>
                <a:lnTo>
                  <a:pt x="416542" y="75250"/>
                </a:lnTo>
                <a:lnTo>
                  <a:pt x="420995" y="67043"/>
                </a:lnTo>
                <a:lnTo>
                  <a:pt x="423818" y="57992"/>
                </a:lnTo>
                <a:lnTo>
                  <a:pt x="424805" y="48282"/>
                </a:lnTo>
                <a:lnTo>
                  <a:pt x="421016" y="29471"/>
                </a:lnTo>
                <a:lnTo>
                  <a:pt x="414145" y="192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12543" y="4780944"/>
            <a:ext cx="343535" cy="419100"/>
          </a:xfrm>
          <a:custGeom>
            <a:avLst/>
            <a:gdLst/>
            <a:ahLst/>
            <a:cxnLst/>
            <a:rect l="l" t="t" r="r" b="b"/>
            <a:pathLst>
              <a:path w="343534" h="419100">
                <a:moveTo>
                  <a:pt x="247803" y="0"/>
                </a:moveTo>
                <a:lnTo>
                  <a:pt x="38123" y="0"/>
                </a:lnTo>
                <a:lnTo>
                  <a:pt x="23285" y="2994"/>
                </a:lnTo>
                <a:lnTo>
                  <a:pt x="11167" y="11154"/>
                </a:lnTo>
                <a:lnTo>
                  <a:pt x="2996" y="23241"/>
                </a:lnTo>
                <a:lnTo>
                  <a:pt x="0" y="38018"/>
                </a:lnTo>
                <a:lnTo>
                  <a:pt x="0" y="380502"/>
                </a:lnTo>
                <a:lnTo>
                  <a:pt x="2996" y="395279"/>
                </a:lnTo>
                <a:lnTo>
                  <a:pt x="11167" y="407366"/>
                </a:lnTo>
                <a:lnTo>
                  <a:pt x="23285" y="415526"/>
                </a:lnTo>
                <a:lnTo>
                  <a:pt x="38123" y="418521"/>
                </a:lnTo>
                <a:lnTo>
                  <a:pt x="304988" y="418521"/>
                </a:lnTo>
                <a:lnTo>
                  <a:pt x="319826" y="415526"/>
                </a:lnTo>
                <a:lnTo>
                  <a:pt x="331944" y="407366"/>
                </a:lnTo>
                <a:lnTo>
                  <a:pt x="337290" y="399459"/>
                </a:lnTo>
                <a:lnTo>
                  <a:pt x="38123" y="399459"/>
                </a:lnTo>
                <a:lnTo>
                  <a:pt x="30682" y="397970"/>
                </a:lnTo>
                <a:lnTo>
                  <a:pt x="24625" y="393908"/>
                </a:lnTo>
                <a:lnTo>
                  <a:pt x="20552" y="387882"/>
                </a:lnTo>
                <a:lnTo>
                  <a:pt x="19061" y="380502"/>
                </a:lnTo>
                <a:lnTo>
                  <a:pt x="19061" y="38018"/>
                </a:lnTo>
                <a:lnTo>
                  <a:pt x="20552" y="30638"/>
                </a:lnTo>
                <a:lnTo>
                  <a:pt x="24625" y="24612"/>
                </a:lnTo>
                <a:lnTo>
                  <a:pt x="30682" y="20550"/>
                </a:lnTo>
                <a:lnTo>
                  <a:pt x="38123" y="19061"/>
                </a:lnTo>
                <a:lnTo>
                  <a:pt x="265166" y="19061"/>
                </a:lnTo>
                <a:lnTo>
                  <a:pt x="247803" y="0"/>
                </a:lnTo>
                <a:close/>
              </a:path>
              <a:path w="343534" h="419100">
                <a:moveTo>
                  <a:pt x="228741" y="19061"/>
                </a:moveTo>
                <a:lnTo>
                  <a:pt x="209679" y="19061"/>
                </a:lnTo>
                <a:lnTo>
                  <a:pt x="209679" y="114161"/>
                </a:lnTo>
                <a:lnTo>
                  <a:pt x="211185" y="121558"/>
                </a:lnTo>
                <a:lnTo>
                  <a:pt x="215282" y="127619"/>
                </a:lnTo>
                <a:lnTo>
                  <a:pt x="221344" y="131717"/>
                </a:lnTo>
                <a:lnTo>
                  <a:pt x="228741" y="133222"/>
                </a:lnTo>
                <a:lnTo>
                  <a:pt x="324050" y="133222"/>
                </a:lnTo>
                <a:lnTo>
                  <a:pt x="324050" y="380502"/>
                </a:lnTo>
                <a:lnTo>
                  <a:pt x="322544" y="387882"/>
                </a:lnTo>
                <a:lnTo>
                  <a:pt x="318446" y="393908"/>
                </a:lnTo>
                <a:lnTo>
                  <a:pt x="312385" y="397970"/>
                </a:lnTo>
                <a:lnTo>
                  <a:pt x="304988" y="399459"/>
                </a:lnTo>
                <a:lnTo>
                  <a:pt x="337290" y="399459"/>
                </a:lnTo>
                <a:lnTo>
                  <a:pt x="340115" y="395279"/>
                </a:lnTo>
                <a:lnTo>
                  <a:pt x="343111" y="380502"/>
                </a:lnTo>
                <a:lnTo>
                  <a:pt x="343111" y="114161"/>
                </a:lnTo>
                <a:lnTo>
                  <a:pt x="228741" y="114161"/>
                </a:lnTo>
                <a:lnTo>
                  <a:pt x="228741" y="19061"/>
                </a:lnTo>
                <a:close/>
              </a:path>
              <a:path w="343534" h="419100">
                <a:moveTo>
                  <a:pt x="205385" y="313890"/>
                </a:moveTo>
                <a:lnTo>
                  <a:pt x="80541" y="313890"/>
                </a:lnTo>
                <a:lnTo>
                  <a:pt x="76247" y="318185"/>
                </a:lnTo>
                <a:lnTo>
                  <a:pt x="76247" y="328658"/>
                </a:lnTo>
                <a:lnTo>
                  <a:pt x="80541" y="332952"/>
                </a:lnTo>
                <a:lnTo>
                  <a:pt x="205385" y="332952"/>
                </a:lnTo>
                <a:lnTo>
                  <a:pt x="209679" y="328658"/>
                </a:lnTo>
                <a:lnTo>
                  <a:pt x="209679" y="318185"/>
                </a:lnTo>
                <a:lnTo>
                  <a:pt x="205385" y="313890"/>
                </a:lnTo>
                <a:close/>
              </a:path>
              <a:path w="343534" h="419100">
                <a:moveTo>
                  <a:pt x="262570" y="237853"/>
                </a:moveTo>
                <a:lnTo>
                  <a:pt x="80541" y="237853"/>
                </a:lnTo>
                <a:lnTo>
                  <a:pt x="76247" y="242042"/>
                </a:lnTo>
                <a:lnTo>
                  <a:pt x="76247" y="252516"/>
                </a:lnTo>
                <a:lnTo>
                  <a:pt x="80541" y="256810"/>
                </a:lnTo>
                <a:lnTo>
                  <a:pt x="262570" y="256810"/>
                </a:lnTo>
                <a:lnTo>
                  <a:pt x="266864" y="252516"/>
                </a:lnTo>
                <a:lnTo>
                  <a:pt x="266864" y="242042"/>
                </a:lnTo>
                <a:lnTo>
                  <a:pt x="262570" y="237853"/>
                </a:lnTo>
                <a:close/>
              </a:path>
              <a:path w="343534" h="419100">
                <a:moveTo>
                  <a:pt x="262570" y="161710"/>
                </a:moveTo>
                <a:lnTo>
                  <a:pt x="80541" y="161710"/>
                </a:lnTo>
                <a:lnTo>
                  <a:pt x="76247" y="166005"/>
                </a:lnTo>
                <a:lnTo>
                  <a:pt x="76247" y="176478"/>
                </a:lnTo>
                <a:lnTo>
                  <a:pt x="80541" y="180667"/>
                </a:lnTo>
                <a:lnTo>
                  <a:pt x="262570" y="180667"/>
                </a:lnTo>
                <a:lnTo>
                  <a:pt x="266864" y="176478"/>
                </a:lnTo>
                <a:lnTo>
                  <a:pt x="266864" y="166005"/>
                </a:lnTo>
                <a:lnTo>
                  <a:pt x="262570" y="161710"/>
                </a:lnTo>
                <a:close/>
              </a:path>
              <a:path w="343534" h="419100">
                <a:moveTo>
                  <a:pt x="265166" y="19061"/>
                </a:moveTo>
                <a:lnTo>
                  <a:pt x="238272" y="19061"/>
                </a:lnTo>
                <a:lnTo>
                  <a:pt x="324050" y="114161"/>
                </a:lnTo>
                <a:lnTo>
                  <a:pt x="343111" y="114161"/>
                </a:lnTo>
                <a:lnTo>
                  <a:pt x="343111" y="104630"/>
                </a:lnTo>
                <a:lnTo>
                  <a:pt x="265166" y="19061"/>
                </a:lnTo>
                <a:close/>
              </a:path>
              <a:path w="343534" h="419100">
                <a:moveTo>
                  <a:pt x="138669" y="85568"/>
                </a:moveTo>
                <a:lnTo>
                  <a:pt x="80541" y="85568"/>
                </a:lnTo>
                <a:lnTo>
                  <a:pt x="76247" y="89862"/>
                </a:lnTo>
                <a:lnTo>
                  <a:pt x="76247" y="100336"/>
                </a:lnTo>
                <a:lnTo>
                  <a:pt x="80541" y="104630"/>
                </a:lnTo>
                <a:lnTo>
                  <a:pt x="138669" y="104630"/>
                </a:lnTo>
                <a:lnTo>
                  <a:pt x="142963" y="100336"/>
                </a:lnTo>
                <a:lnTo>
                  <a:pt x="142963" y="89862"/>
                </a:lnTo>
                <a:lnTo>
                  <a:pt x="138669" y="855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62270" y="946385"/>
            <a:ext cx="424815" cy="424815"/>
          </a:xfrm>
          <a:custGeom>
            <a:avLst/>
            <a:gdLst/>
            <a:ahLst/>
            <a:cxnLst/>
            <a:rect l="l" t="t" r="r" b="b"/>
            <a:pathLst>
              <a:path w="424815" h="424815">
                <a:moveTo>
                  <a:pt x="15081" y="0"/>
                </a:moveTo>
                <a:lnTo>
                  <a:pt x="5236" y="0"/>
                </a:lnTo>
                <a:lnTo>
                  <a:pt x="0" y="5341"/>
                </a:lnTo>
                <a:lnTo>
                  <a:pt x="0" y="15081"/>
                </a:lnTo>
                <a:lnTo>
                  <a:pt x="1361" y="18014"/>
                </a:lnTo>
                <a:lnTo>
                  <a:pt x="195749" y="212402"/>
                </a:lnTo>
                <a:lnTo>
                  <a:pt x="1361" y="406790"/>
                </a:lnTo>
                <a:lnTo>
                  <a:pt x="0" y="409723"/>
                </a:lnTo>
                <a:lnTo>
                  <a:pt x="0" y="419568"/>
                </a:lnTo>
                <a:lnTo>
                  <a:pt x="5236" y="424805"/>
                </a:lnTo>
                <a:lnTo>
                  <a:pt x="15081" y="424805"/>
                </a:lnTo>
                <a:lnTo>
                  <a:pt x="18014" y="423443"/>
                </a:lnTo>
                <a:lnTo>
                  <a:pt x="212402" y="229055"/>
                </a:lnTo>
                <a:lnTo>
                  <a:pt x="245708" y="229055"/>
                </a:lnTo>
                <a:lnTo>
                  <a:pt x="229055" y="212402"/>
                </a:lnTo>
                <a:lnTo>
                  <a:pt x="245708" y="195749"/>
                </a:lnTo>
                <a:lnTo>
                  <a:pt x="212402" y="195749"/>
                </a:lnTo>
                <a:lnTo>
                  <a:pt x="18014" y="1361"/>
                </a:lnTo>
                <a:lnTo>
                  <a:pt x="15081" y="0"/>
                </a:lnTo>
                <a:close/>
              </a:path>
              <a:path w="424815" h="424815">
                <a:moveTo>
                  <a:pt x="245708" y="229055"/>
                </a:moveTo>
                <a:lnTo>
                  <a:pt x="212402" y="229055"/>
                </a:lnTo>
                <a:lnTo>
                  <a:pt x="406790" y="423443"/>
                </a:lnTo>
                <a:lnTo>
                  <a:pt x="409723" y="424805"/>
                </a:lnTo>
                <a:lnTo>
                  <a:pt x="419568" y="424805"/>
                </a:lnTo>
                <a:lnTo>
                  <a:pt x="424805" y="419568"/>
                </a:lnTo>
                <a:lnTo>
                  <a:pt x="424805" y="409723"/>
                </a:lnTo>
                <a:lnTo>
                  <a:pt x="423443" y="406790"/>
                </a:lnTo>
                <a:lnTo>
                  <a:pt x="245708" y="229055"/>
                </a:lnTo>
                <a:close/>
              </a:path>
              <a:path w="424815" h="424815">
                <a:moveTo>
                  <a:pt x="419568" y="0"/>
                </a:moveTo>
                <a:lnTo>
                  <a:pt x="409723" y="0"/>
                </a:lnTo>
                <a:lnTo>
                  <a:pt x="406790" y="1361"/>
                </a:lnTo>
                <a:lnTo>
                  <a:pt x="212402" y="195749"/>
                </a:lnTo>
                <a:lnTo>
                  <a:pt x="245708" y="195749"/>
                </a:lnTo>
                <a:lnTo>
                  <a:pt x="423443" y="18014"/>
                </a:lnTo>
                <a:lnTo>
                  <a:pt x="424805" y="15081"/>
                </a:lnTo>
                <a:lnTo>
                  <a:pt x="424805" y="5341"/>
                </a:lnTo>
                <a:lnTo>
                  <a:pt x="4195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55078" y="10336091"/>
            <a:ext cx="5830570" cy="828675"/>
          </a:xfrm>
          <a:custGeom>
            <a:avLst/>
            <a:gdLst/>
            <a:ahLst/>
            <a:cxnLst/>
            <a:rect l="l" t="t" r="r" b="b"/>
            <a:pathLst>
              <a:path w="5830570" h="828675">
                <a:moveTo>
                  <a:pt x="0" y="828244"/>
                </a:moveTo>
                <a:lnTo>
                  <a:pt x="5830390" y="828244"/>
                </a:lnTo>
                <a:lnTo>
                  <a:pt x="5830390" y="0"/>
                </a:lnTo>
                <a:lnTo>
                  <a:pt x="0" y="0"/>
                </a:lnTo>
                <a:lnTo>
                  <a:pt x="0" y="82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65874" y="0"/>
            <a:ext cx="8890" cy="11311890"/>
          </a:xfrm>
          <a:custGeom>
            <a:avLst/>
            <a:gdLst/>
            <a:ahLst/>
            <a:cxnLst/>
            <a:rect l="l" t="t" r="r" b="b"/>
            <a:pathLst>
              <a:path w="8890" h="11311890">
                <a:moveTo>
                  <a:pt x="0" y="0"/>
                </a:moveTo>
                <a:lnTo>
                  <a:pt x="8274" y="11311382"/>
                </a:lnTo>
              </a:path>
            </a:pathLst>
          </a:custGeom>
          <a:ln w="5027">
            <a:solidFill>
              <a:srgbClr val="445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65874" y="0"/>
            <a:ext cx="0" cy="8502650"/>
          </a:xfrm>
          <a:custGeom>
            <a:avLst/>
            <a:gdLst/>
            <a:ahLst/>
            <a:cxnLst/>
            <a:rect l="l" t="t" r="r" b="b"/>
            <a:pathLst>
              <a:path h="8502650">
                <a:moveTo>
                  <a:pt x="0" y="0"/>
                </a:moveTo>
                <a:lnTo>
                  <a:pt x="0" y="8502390"/>
                </a:lnTo>
              </a:path>
            </a:pathLst>
          </a:custGeom>
          <a:ln w="5027">
            <a:solidFill>
              <a:srgbClr val="445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64949" y="7613818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4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1EA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64949" y="4517012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5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BC3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64949" y="687480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5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1EA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951278" y="835192"/>
            <a:ext cx="5440680" cy="3656329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650" b="1" spc="-210" dirty="0">
                <a:solidFill>
                  <a:srgbClr val="1EA085"/>
                </a:solidFill>
                <a:latin typeface="Lucida Sans"/>
                <a:cs typeface="Lucida Sans"/>
              </a:rPr>
              <a:t>26 </a:t>
            </a:r>
            <a:r>
              <a:rPr sz="2650" b="1" spc="-40" dirty="0">
                <a:solidFill>
                  <a:srgbClr val="1EA085"/>
                </a:solidFill>
                <a:latin typeface="Lucida Sans"/>
                <a:cs typeface="Lucida Sans"/>
              </a:rPr>
              <a:t>NİSAN</a:t>
            </a:r>
            <a:r>
              <a:rPr sz="2650" b="1" spc="-409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2650" b="1" spc="-210" dirty="0">
                <a:solidFill>
                  <a:srgbClr val="1EA085"/>
                </a:solidFill>
                <a:latin typeface="Lucida Sans"/>
                <a:cs typeface="Lucida Sans"/>
              </a:rPr>
              <a:t>2016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300" b="1" spc="-140" dirty="0">
                <a:solidFill>
                  <a:srgbClr val="445369"/>
                </a:solidFill>
                <a:latin typeface="Lucida Sans"/>
                <a:cs typeface="Lucida Sans"/>
              </a:rPr>
              <a:t>2016/6 </a:t>
            </a: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SAYILI GENELGE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52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30" dirty="0">
                <a:solidFill>
                  <a:srgbClr val="1EA085"/>
                </a:solidFill>
                <a:latin typeface="Lucida Sans"/>
                <a:cs typeface="Lucida Sans"/>
              </a:rPr>
              <a:t>YÜRÜRLÜK</a:t>
            </a:r>
            <a:endParaRPr sz="2300">
              <a:latin typeface="Lucida Sans"/>
              <a:cs typeface="Lucida Sans"/>
            </a:endParaRPr>
          </a:p>
          <a:p>
            <a:pPr marL="19685" marR="845185">
              <a:lnSpc>
                <a:spcPct val="119400"/>
              </a:lnSpc>
              <a:spcBef>
                <a:spcPts val="1220"/>
              </a:spcBef>
            </a:pPr>
            <a:r>
              <a:rPr sz="2300" spc="-100" dirty="0">
                <a:solidFill>
                  <a:srgbClr val="2E2E2E"/>
                </a:solidFill>
                <a:latin typeface="Tahoma"/>
                <a:cs typeface="Tahoma"/>
              </a:rPr>
              <a:t>E-</a:t>
            </a: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Nabız </a:t>
            </a:r>
            <a:r>
              <a:rPr sz="2300" spc="-60" dirty="0">
                <a:solidFill>
                  <a:srgbClr val="2E2E2E"/>
                </a:solidFill>
                <a:latin typeface="Lucida Sans"/>
                <a:cs typeface="Lucida Sans"/>
              </a:rPr>
              <a:t>ve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Sağlık.Net </a:t>
            </a:r>
            <a:r>
              <a:rPr sz="2300" spc="-114" dirty="0">
                <a:solidFill>
                  <a:srgbClr val="2E2E2E"/>
                </a:solidFill>
                <a:latin typeface="Lucida Sans"/>
                <a:cs typeface="Lucida Sans"/>
              </a:rPr>
              <a:t>Online </a:t>
            </a:r>
            <a:r>
              <a:rPr sz="2300" spc="-900" dirty="0">
                <a:solidFill>
                  <a:srgbClr val="2E2E2E"/>
                </a:solidFill>
                <a:latin typeface="Lucida Sans"/>
                <a:cs typeface="Lucida Sans"/>
              </a:rPr>
              <a:t>konulu </a:t>
            </a:r>
            <a:r>
              <a:rPr sz="2300" spc="-7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14" dirty="0">
                <a:solidFill>
                  <a:srgbClr val="2E2E2E"/>
                </a:solidFill>
                <a:latin typeface="Lucida Sans"/>
                <a:cs typeface="Lucida Sans"/>
              </a:rPr>
              <a:t>Genelge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yürürlüğe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konuldu.</a:t>
            </a:r>
            <a:r>
              <a:rPr sz="2300" spc="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dirty="0">
                <a:solidFill>
                  <a:srgbClr val="2E2E2E"/>
                </a:solidFill>
                <a:latin typeface="Tahoma"/>
                <a:cs typeface="Tahoma"/>
              </a:rPr>
              <a:t>Yeni</a:t>
            </a:r>
            <a:endParaRPr sz="2300">
              <a:latin typeface="Tahoma"/>
              <a:cs typeface="Tahoma"/>
            </a:endParaRPr>
          </a:p>
          <a:p>
            <a:pPr marL="19685" marR="5080">
              <a:lnSpc>
                <a:spcPct val="119500"/>
              </a:lnSpc>
              <a:spcBef>
                <a:spcPts val="5"/>
              </a:spcBef>
            </a:pP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Genelge’de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6698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Kanun 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ile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663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 </a:t>
            </a:r>
            <a:r>
              <a:rPr sz="2300" spc="-10" dirty="0">
                <a:solidFill>
                  <a:srgbClr val="2E2E2E"/>
                </a:solidFill>
                <a:latin typeface="Lucida Sans"/>
                <a:cs typeface="Lucida Sans"/>
              </a:rPr>
              <a:t>KHK </a:t>
            </a:r>
            <a:r>
              <a:rPr sz="2300" spc="-245" dirty="0">
                <a:solidFill>
                  <a:srgbClr val="2E2E2E"/>
                </a:solidFill>
                <a:latin typeface="Lucida Sans"/>
                <a:cs typeface="Lucida Sans"/>
              </a:rPr>
              <a:t>m. </a:t>
            </a: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47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dayanak </a:t>
            </a:r>
            <a:r>
              <a:rPr sz="2300" spc="-165" dirty="0">
                <a:solidFill>
                  <a:srgbClr val="2E2E2E"/>
                </a:solidFill>
                <a:latin typeface="Lucida Sans"/>
                <a:cs typeface="Lucida Sans"/>
              </a:rPr>
              <a:t>alındı. </a:t>
            </a:r>
            <a:r>
              <a:rPr sz="2300" spc="-114" dirty="0">
                <a:solidFill>
                  <a:srgbClr val="2E2E2E"/>
                </a:solidFill>
                <a:latin typeface="Lucida Sans"/>
                <a:cs typeface="Lucida Sans"/>
              </a:rPr>
              <a:t>Genelge 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ile  </a:t>
            </a:r>
            <a:r>
              <a:rPr sz="2300" spc="-150" dirty="0">
                <a:solidFill>
                  <a:srgbClr val="2E2E2E"/>
                </a:solidFill>
                <a:latin typeface="Lucida Sans"/>
                <a:cs typeface="Lucida Sans"/>
              </a:rPr>
              <a:t>birlikte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2015/5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300" spc="-114" dirty="0">
                <a:solidFill>
                  <a:srgbClr val="2E2E2E"/>
                </a:solidFill>
                <a:latin typeface="Lucida Sans"/>
                <a:cs typeface="Lucida Sans"/>
              </a:rPr>
              <a:t>Genelge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yürürlükten  </a:t>
            </a:r>
            <a:r>
              <a:rPr sz="2300" spc="-170" dirty="0">
                <a:solidFill>
                  <a:srgbClr val="2E2E2E"/>
                </a:solidFill>
                <a:latin typeface="Lucida Sans"/>
                <a:cs typeface="Lucida Sans"/>
              </a:rPr>
              <a:t>kaldırıldı.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51278" y="7691581"/>
            <a:ext cx="5106035" cy="281749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650" b="1" spc="-210" dirty="0">
                <a:solidFill>
                  <a:srgbClr val="1EA085"/>
                </a:solidFill>
                <a:latin typeface="Lucida Sans"/>
                <a:cs typeface="Lucida Sans"/>
              </a:rPr>
              <a:t>20 </a:t>
            </a:r>
            <a:r>
              <a:rPr sz="2650" b="1" spc="-10" dirty="0">
                <a:solidFill>
                  <a:srgbClr val="1EA085"/>
                </a:solidFill>
                <a:latin typeface="Lucida Sans"/>
                <a:cs typeface="Lucida Sans"/>
              </a:rPr>
              <a:t>EKİM</a:t>
            </a:r>
            <a:r>
              <a:rPr sz="2650" b="1" spc="-409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2650" b="1" spc="-210" dirty="0">
                <a:solidFill>
                  <a:srgbClr val="1EA085"/>
                </a:solidFill>
                <a:latin typeface="Lucida Sans"/>
                <a:cs typeface="Lucida Sans"/>
              </a:rPr>
              <a:t>2016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300" b="1" spc="-45" dirty="0">
                <a:solidFill>
                  <a:srgbClr val="445369"/>
                </a:solidFill>
                <a:latin typeface="Lucida Sans"/>
                <a:cs typeface="Lucida Sans"/>
              </a:rPr>
              <a:t>YÖNETMELİK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41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30" dirty="0">
                <a:solidFill>
                  <a:srgbClr val="1EA085"/>
                </a:solidFill>
                <a:latin typeface="Lucida Sans"/>
                <a:cs typeface="Lucida Sans"/>
              </a:rPr>
              <a:t>YÜRÜRLÜK</a:t>
            </a:r>
            <a:endParaRPr sz="2300">
              <a:latin typeface="Lucida Sans"/>
              <a:cs typeface="Lucida Sans"/>
            </a:endParaRPr>
          </a:p>
          <a:p>
            <a:pPr marL="19685" marR="5080">
              <a:lnSpc>
                <a:spcPct val="119400"/>
              </a:lnSpc>
              <a:spcBef>
                <a:spcPts val="1220"/>
              </a:spcBef>
            </a:pP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663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300" spc="-10" dirty="0">
                <a:solidFill>
                  <a:srgbClr val="2E2E2E"/>
                </a:solidFill>
                <a:latin typeface="Lucida Sans"/>
                <a:cs typeface="Lucida Sans"/>
              </a:rPr>
              <a:t>KHK </a:t>
            </a:r>
            <a:r>
              <a:rPr sz="2300" spc="-245" dirty="0">
                <a:solidFill>
                  <a:srgbClr val="2E2E2E"/>
                </a:solidFill>
                <a:latin typeface="Lucida Sans"/>
                <a:cs typeface="Lucida Sans"/>
              </a:rPr>
              <a:t>m. </a:t>
            </a:r>
            <a:r>
              <a:rPr sz="2300" spc="-100" dirty="0">
                <a:solidFill>
                  <a:srgbClr val="2E2E2E"/>
                </a:solidFill>
                <a:latin typeface="Lucida Sans"/>
                <a:cs typeface="Lucida Sans"/>
              </a:rPr>
              <a:t>47/VI </a:t>
            </a:r>
            <a:r>
              <a:rPr sz="2300" spc="-135" dirty="0">
                <a:solidFill>
                  <a:srgbClr val="2E2E2E"/>
                </a:solidFill>
                <a:latin typeface="Lucida Sans"/>
                <a:cs typeface="Lucida Sans"/>
              </a:rPr>
              <a:t>uyarınca </a:t>
            </a:r>
            <a:r>
              <a:rPr sz="2300" spc="-93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300" spc="-57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80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300" spc="-125" dirty="0">
                <a:solidFill>
                  <a:srgbClr val="2E2E2E"/>
                </a:solidFill>
                <a:latin typeface="Lucida Sans"/>
                <a:cs typeface="Lucida Sans"/>
              </a:rPr>
              <a:t>Verilerinin </a:t>
            </a:r>
            <a:r>
              <a:rPr sz="2300" spc="-195" dirty="0">
                <a:solidFill>
                  <a:srgbClr val="2E2E2E"/>
                </a:solidFill>
                <a:latin typeface="Lucida Sans"/>
                <a:cs typeface="Lucida Sans"/>
              </a:rPr>
              <a:t>İşlenmesi</a:t>
            </a:r>
            <a:r>
              <a:rPr sz="23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60" dirty="0">
                <a:solidFill>
                  <a:srgbClr val="2E2E2E"/>
                </a:solidFill>
                <a:latin typeface="Lucida Sans"/>
                <a:cs typeface="Lucida Sans"/>
              </a:rPr>
              <a:t>ve</a:t>
            </a:r>
            <a:endParaRPr sz="2300">
              <a:latin typeface="Lucida Sans"/>
              <a:cs typeface="Lucida Sans"/>
            </a:endParaRPr>
          </a:p>
          <a:p>
            <a:pPr marL="19685" marR="385445">
              <a:lnSpc>
                <a:spcPct val="119400"/>
              </a:lnSpc>
              <a:spcBef>
                <a:spcPts val="10"/>
              </a:spcBef>
            </a:pPr>
            <a:r>
              <a:rPr sz="2300" spc="-120" dirty="0">
                <a:solidFill>
                  <a:srgbClr val="2E2E2E"/>
                </a:solidFill>
                <a:latin typeface="Lucida Sans"/>
                <a:cs typeface="Lucida Sans"/>
              </a:rPr>
              <a:t>Mahremiyetinin </a:t>
            </a:r>
            <a:r>
              <a:rPr sz="2300" spc="-180" dirty="0">
                <a:solidFill>
                  <a:srgbClr val="2E2E2E"/>
                </a:solidFill>
                <a:latin typeface="Lucida Sans"/>
                <a:cs typeface="Lucida Sans"/>
              </a:rPr>
              <a:t>Sağlanması </a:t>
            </a:r>
            <a:r>
              <a:rPr sz="2300" spc="-905" dirty="0">
                <a:solidFill>
                  <a:srgbClr val="2E2E2E"/>
                </a:solidFill>
                <a:latin typeface="Lucida Sans"/>
                <a:cs typeface="Lucida Sans"/>
              </a:rPr>
              <a:t>Hakkında </a:t>
            </a:r>
            <a:r>
              <a:rPr sz="2300" spc="-6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Yönetmelik </a:t>
            </a:r>
            <a:r>
              <a:rPr sz="2300" spc="-160" dirty="0">
                <a:solidFill>
                  <a:srgbClr val="2E2E2E"/>
                </a:solidFill>
                <a:latin typeface="Lucida Sans"/>
                <a:cs typeface="Lucida Sans"/>
              </a:rPr>
              <a:t>yürürlüğe</a:t>
            </a:r>
            <a:r>
              <a:rPr sz="2300" spc="-4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konuldu.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74882" y="4636241"/>
            <a:ext cx="4700270" cy="98806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783714">
              <a:lnSpc>
                <a:spcPct val="100000"/>
              </a:lnSpc>
              <a:spcBef>
                <a:spcPts val="965"/>
              </a:spcBef>
            </a:pPr>
            <a:r>
              <a:rPr sz="2650" b="1" spc="-210" dirty="0">
                <a:solidFill>
                  <a:srgbClr val="BC392E"/>
                </a:solidFill>
                <a:latin typeface="Lucida Sans"/>
                <a:cs typeface="Lucida Sans"/>
              </a:rPr>
              <a:t>29 </a:t>
            </a:r>
            <a:r>
              <a:rPr sz="2650" b="1" spc="-70" dirty="0">
                <a:solidFill>
                  <a:srgbClr val="BC392E"/>
                </a:solidFill>
                <a:latin typeface="Lucida Sans"/>
                <a:cs typeface="Lucida Sans"/>
              </a:rPr>
              <a:t>AĞUSTOS</a:t>
            </a:r>
            <a:r>
              <a:rPr sz="2650" b="1" spc="-420" dirty="0">
                <a:solidFill>
                  <a:srgbClr val="BC392E"/>
                </a:solidFill>
                <a:latin typeface="Lucida Sans"/>
                <a:cs typeface="Lucida Sans"/>
              </a:rPr>
              <a:t> </a:t>
            </a:r>
            <a:r>
              <a:rPr sz="2650" b="1" spc="-455" dirty="0">
                <a:solidFill>
                  <a:srgbClr val="BC392E"/>
                </a:solidFill>
                <a:latin typeface="Lucida Sans"/>
                <a:cs typeface="Lucida Sans"/>
              </a:rPr>
              <a:t>2016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SAĞLIK.NET</a:t>
            </a:r>
            <a:r>
              <a:rPr sz="2300" b="1" spc="-21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75" dirty="0">
                <a:solidFill>
                  <a:srgbClr val="445369"/>
                </a:solidFill>
                <a:latin typeface="Lucida Sans"/>
                <a:cs typeface="Lucida Sans"/>
              </a:rPr>
              <a:t>2</a:t>
            </a:r>
            <a:r>
              <a:rPr sz="2300" b="1" spc="-240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60" dirty="0">
                <a:solidFill>
                  <a:srgbClr val="445369"/>
                </a:solidFill>
                <a:latin typeface="Lucida Sans"/>
                <a:cs typeface="Lucida Sans"/>
              </a:rPr>
              <a:t>GENELGESİ</a:t>
            </a:r>
            <a:r>
              <a:rPr sz="2300" b="1" spc="-229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229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1670" dirty="0">
                <a:solidFill>
                  <a:srgbClr val="BC392E"/>
                </a:solidFill>
                <a:latin typeface="Lucida Sans"/>
                <a:cs typeface="Lucida Sans"/>
              </a:rPr>
              <a:t>İPTAL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913799" y="961467"/>
            <a:ext cx="343535" cy="419100"/>
          </a:xfrm>
          <a:custGeom>
            <a:avLst/>
            <a:gdLst/>
            <a:ahLst/>
            <a:cxnLst/>
            <a:rect l="l" t="t" r="r" b="b"/>
            <a:pathLst>
              <a:path w="343534" h="419100">
                <a:moveTo>
                  <a:pt x="247803" y="0"/>
                </a:moveTo>
                <a:lnTo>
                  <a:pt x="38123" y="0"/>
                </a:lnTo>
                <a:lnTo>
                  <a:pt x="23285" y="2994"/>
                </a:lnTo>
                <a:lnTo>
                  <a:pt x="11167" y="11154"/>
                </a:lnTo>
                <a:lnTo>
                  <a:pt x="2996" y="23241"/>
                </a:lnTo>
                <a:lnTo>
                  <a:pt x="0" y="38018"/>
                </a:lnTo>
                <a:lnTo>
                  <a:pt x="0" y="380502"/>
                </a:lnTo>
                <a:lnTo>
                  <a:pt x="2996" y="395279"/>
                </a:lnTo>
                <a:lnTo>
                  <a:pt x="11167" y="407366"/>
                </a:lnTo>
                <a:lnTo>
                  <a:pt x="23285" y="415526"/>
                </a:lnTo>
                <a:lnTo>
                  <a:pt x="38123" y="418521"/>
                </a:lnTo>
                <a:lnTo>
                  <a:pt x="304988" y="418521"/>
                </a:lnTo>
                <a:lnTo>
                  <a:pt x="319826" y="415526"/>
                </a:lnTo>
                <a:lnTo>
                  <a:pt x="331944" y="407366"/>
                </a:lnTo>
                <a:lnTo>
                  <a:pt x="337290" y="399459"/>
                </a:lnTo>
                <a:lnTo>
                  <a:pt x="38123" y="399459"/>
                </a:lnTo>
                <a:lnTo>
                  <a:pt x="30682" y="397970"/>
                </a:lnTo>
                <a:lnTo>
                  <a:pt x="24625" y="393908"/>
                </a:lnTo>
                <a:lnTo>
                  <a:pt x="20552" y="387882"/>
                </a:lnTo>
                <a:lnTo>
                  <a:pt x="19061" y="380502"/>
                </a:lnTo>
                <a:lnTo>
                  <a:pt x="19061" y="38018"/>
                </a:lnTo>
                <a:lnTo>
                  <a:pt x="20552" y="30638"/>
                </a:lnTo>
                <a:lnTo>
                  <a:pt x="24625" y="24612"/>
                </a:lnTo>
                <a:lnTo>
                  <a:pt x="30682" y="20550"/>
                </a:lnTo>
                <a:lnTo>
                  <a:pt x="38123" y="19061"/>
                </a:lnTo>
                <a:lnTo>
                  <a:pt x="265166" y="19061"/>
                </a:lnTo>
                <a:lnTo>
                  <a:pt x="247803" y="0"/>
                </a:lnTo>
                <a:close/>
              </a:path>
              <a:path w="343534" h="419100">
                <a:moveTo>
                  <a:pt x="228741" y="19061"/>
                </a:moveTo>
                <a:lnTo>
                  <a:pt x="209679" y="19061"/>
                </a:lnTo>
                <a:lnTo>
                  <a:pt x="209679" y="114161"/>
                </a:lnTo>
                <a:lnTo>
                  <a:pt x="211185" y="121558"/>
                </a:lnTo>
                <a:lnTo>
                  <a:pt x="215282" y="127619"/>
                </a:lnTo>
                <a:lnTo>
                  <a:pt x="221344" y="131717"/>
                </a:lnTo>
                <a:lnTo>
                  <a:pt x="228741" y="133222"/>
                </a:lnTo>
                <a:lnTo>
                  <a:pt x="324050" y="133222"/>
                </a:lnTo>
                <a:lnTo>
                  <a:pt x="324050" y="380502"/>
                </a:lnTo>
                <a:lnTo>
                  <a:pt x="322544" y="387882"/>
                </a:lnTo>
                <a:lnTo>
                  <a:pt x="318446" y="393908"/>
                </a:lnTo>
                <a:lnTo>
                  <a:pt x="312385" y="397970"/>
                </a:lnTo>
                <a:lnTo>
                  <a:pt x="304988" y="399459"/>
                </a:lnTo>
                <a:lnTo>
                  <a:pt x="337290" y="399459"/>
                </a:lnTo>
                <a:lnTo>
                  <a:pt x="340115" y="395279"/>
                </a:lnTo>
                <a:lnTo>
                  <a:pt x="343111" y="380502"/>
                </a:lnTo>
                <a:lnTo>
                  <a:pt x="343111" y="114161"/>
                </a:lnTo>
                <a:lnTo>
                  <a:pt x="228741" y="114161"/>
                </a:lnTo>
                <a:lnTo>
                  <a:pt x="228741" y="19061"/>
                </a:lnTo>
                <a:close/>
              </a:path>
              <a:path w="343534" h="419100">
                <a:moveTo>
                  <a:pt x="205385" y="313890"/>
                </a:moveTo>
                <a:lnTo>
                  <a:pt x="80541" y="313890"/>
                </a:lnTo>
                <a:lnTo>
                  <a:pt x="76247" y="318185"/>
                </a:lnTo>
                <a:lnTo>
                  <a:pt x="76247" y="328658"/>
                </a:lnTo>
                <a:lnTo>
                  <a:pt x="80541" y="332952"/>
                </a:lnTo>
                <a:lnTo>
                  <a:pt x="205385" y="332952"/>
                </a:lnTo>
                <a:lnTo>
                  <a:pt x="209679" y="328658"/>
                </a:lnTo>
                <a:lnTo>
                  <a:pt x="209679" y="318185"/>
                </a:lnTo>
                <a:lnTo>
                  <a:pt x="205385" y="313890"/>
                </a:lnTo>
                <a:close/>
              </a:path>
              <a:path w="343534" h="419100">
                <a:moveTo>
                  <a:pt x="262570" y="237853"/>
                </a:moveTo>
                <a:lnTo>
                  <a:pt x="80541" y="237853"/>
                </a:lnTo>
                <a:lnTo>
                  <a:pt x="76247" y="242042"/>
                </a:lnTo>
                <a:lnTo>
                  <a:pt x="76247" y="252516"/>
                </a:lnTo>
                <a:lnTo>
                  <a:pt x="80541" y="256810"/>
                </a:lnTo>
                <a:lnTo>
                  <a:pt x="262570" y="256810"/>
                </a:lnTo>
                <a:lnTo>
                  <a:pt x="266864" y="252516"/>
                </a:lnTo>
                <a:lnTo>
                  <a:pt x="266864" y="242042"/>
                </a:lnTo>
                <a:lnTo>
                  <a:pt x="262570" y="237853"/>
                </a:lnTo>
                <a:close/>
              </a:path>
              <a:path w="343534" h="419100">
                <a:moveTo>
                  <a:pt x="262570" y="161710"/>
                </a:moveTo>
                <a:lnTo>
                  <a:pt x="80541" y="161710"/>
                </a:lnTo>
                <a:lnTo>
                  <a:pt x="76247" y="166005"/>
                </a:lnTo>
                <a:lnTo>
                  <a:pt x="76247" y="176478"/>
                </a:lnTo>
                <a:lnTo>
                  <a:pt x="80541" y="180667"/>
                </a:lnTo>
                <a:lnTo>
                  <a:pt x="262570" y="180667"/>
                </a:lnTo>
                <a:lnTo>
                  <a:pt x="266864" y="176478"/>
                </a:lnTo>
                <a:lnTo>
                  <a:pt x="266864" y="166005"/>
                </a:lnTo>
                <a:lnTo>
                  <a:pt x="262570" y="161710"/>
                </a:lnTo>
                <a:close/>
              </a:path>
              <a:path w="343534" h="419100">
                <a:moveTo>
                  <a:pt x="265166" y="19061"/>
                </a:moveTo>
                <a:lnTo>
                  <a:pt x="238272" y="19061"/>
                </a:lnTo>
                <a:lnTo>
                  <a:pt x="324050" y="114161"/>
                </a:lnTo>
                <a:lnTo>
                  <a:pt x="343111" y="114161"/>
                </a:lnTo>
                <a:lnTo>
                  <a:pt x="343111" y="104630"/>
                </a:lnTo>
                <a:lnTo>
                  <a:pt x="265166" y="19061"/>
                </a:lnTo>
                <a:close/>
              </a:path>
              <a:path w="343534" h="419100">
                <a:moveTo>
                  <a:pt x="138669" y="85568"/>
                </a:moveTo>
                <a:lnTo>
                  <a:pt x="80541" y="85568"/>
                </a:lnTo>
                <a:lnTo>
                  <a:pt x="76247" y="89862"/>
                </a:lnTo>
                <a:lnTo>
                  <a:pt x="76247" y="100336"/>
                </a:lnTo>
                <a:lnTo>
                  <a:pt x="80541" y="104630"/>
                </a:lnTo>
                <a:lnTo>
                  <a:pt x="138669" y="104630"/>
                </a:lnTo>
                <a:lnTo>
                  <a:pt x="142963" y="100336"/>
                </a:lnTo>
                <a:lnTo>
                  <a:pt x="142963" y="89862"/>
                </a:lnTo>
                <a:lnTo>
                  <a:pt x="138669" y="855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13799" y="7877750"/>
            <a:ext cx="343535" cy="419100"/>
          </a:xfrm>
          <a:custGeom>
            <a:avLst/>
            <a:gdLst/>
            <a:ahLst/>
            <a:cxnLst/>
            <a:rect l="l" t="t" r="r" b="b"/>
            <a:pathLst>
              <a:path w="343534" h="419100">
                <a:moveTo>
                  <a:pt x="247803" y="0"/>
                </a:moveTo>
                <a:lnTo>
                  <a:pt x="38123" y="0"/>
                </a:lnTo>
                <a:lnTo>
                  <a:pt x="23285" y="2994"/>
                </a:lnTo>
                <a:lnTo>
                  <a:pt x="11167" y="11154"/>
                </a:lnTo>
                <a:lnTo>
                  <a:pt x="2996" y="23241"/>
                </a:lnTo>
                <a:lnTo>
                  <a:pt x="0" y="38018"/>
                </a:lnTo>
                <a:lnTo>
                  <a:pt x="0" y="380502"/>
                </a:lnTo>
                <a:lnTo>
                  <a:pt x="2996" y="395279"/>
                </a:lnTo>
                <a:lnTo>
                  <a:pt x="11167" y="407366"/>
                </a:lnTo>
                <a:lnTo>
                  <a:pt x="23285" y="415526"/>
                </a:lnTo>
                <a:lnTo>
                  <a:pt x="38123" y="418521"/>
                </a:lnTo>
                <a:lnTo>
                  <a:pt x="304988" y="418521"/>
                </a:lnTo>
                <a:lnTo>
                  <a:pt x="319826" y="415526"/>
                </a:lnTo>
                <a:lnTo>
                  <a:pt x="331944" y="407366"/>
                </a:lnTo>
                <a:lnTo>
                  <a:pt x="337290" y="399459"/>
                </a:lnTo>
                <a:lnTo>
                  <a:pt x="38123" y="399459"/>
                </a:lnTo>
                <a:lnTo>
                  <a:pt x="30682" y="397970"/>
                </a:lnTo>
                <a:lnTo>
                  <a:pt x="24625" y="393908"/>
                </a:lnTo>
                <a:lnTo>
                  <a:pt x="20552" y="387882"/>
                </a:lnTo>
                <a:lnTo>
                  <a:pt x="19061" y="380502"/>
                </a:lnTo>
                <a:lnTo>
                  <a:pt x="19061" y="38018"/>
                </a:lnTo>
                <a:lnTo>
                  <a:pt x="20552" y="30638"/>
                </a:lnTo>
                <a:lnTo>
                  <a:pt x="24625" y="24612"/>
                </a:lnTo>
                <a:lnTo>
                  <a:pt x="30682" y="20550"/>
                </a:lnTo>
                <a:lnTo>
                  <a:pt x="38123" y="19061"/>
                </a:lnTo>
                <a:lnTo>
                  <a:pt x="265166" y="19061"/>
                </a:lnTo>
                <a:lnTo>
                  <a:pt x="247803" y="0"/>
                </a:lnTo>
                <a:close/>
              </a:path>
              <a:path w="343534" h="419100">
                <a:moveTo>
                  <a:pt x="228741" y="19061"/>
                </a:moveTo>
                <a:lnTo>
                  <a:pt x="209679" y="19061"/>
                </a:lnTo>
                <a:lnTo>
                  <a:pt x="209679" y="114161"/>
                </a:lnTo>
                <a:lnTo>
                  <a:pt x="211185" y="121541"/>
                </a:lnTo>
                <a:lnTo>
                  <a:pt x="215282" y="127567"/>
                </a:lnTo>
                <a:lnTo>
                  <a:pt x="221344" y="131629"/>
                </a:lnTo>
                <a:lnTo>
                  <a:pt x="228741" y="133118"/>
                </a:lnTo>
                <a:lnTo>
                  <a:pt x="324050" y="133118"/>
                </a:lnTo>
                <a:lnTo>
                  <a:pt x="324050" y="380502"/>
                </a:lnTo>
                <a:lnTo>
                  <a:pt x="322544" y="387882"/>
                </a:lnTo>
                <a:lnTo>
                  <a:pt x="318446" y="393908"/>
                </a:lnTo>
                <a:lnTo>
                  <a:pt x="312385" y="397970"/>
                </a:lnTo>
                <a:lnTo>
                  <a:pt x="304988" y="399459"/>
                </a:lnTo>
                <a:lnTo>
                  <a:pt x="337290" y="399459"/>
                </a:lnTo>
                <a:lnTo>
                  <a:pt x="340115" y="395279"/>
                </a:lnTo>
                <a:lnTo>
                  <a:pt x="343111" y="380502"/>
                </a:lnTo>
                <a:lnTo>
                  <a:pt x="343111" y="114161"/>
                </a:lnTo>
                <a:lnTo>
                  <a:pt x="228741" y="114161"/>
                </a:lnTo>
                <a:lnTo>
                  <a:pt x="228741" y="19061"/>
                </a:lnTo>
                <a:close/>
              </a:path>
              <a:path w="343534" h="419100">
                <a:moveTo>
                  <a:pt x="205385" y="313890"/>
                </a:moveTo>
                <a:lnTo>
                  <a:pt x="80541" y="313890"/>
                </a:lnTo>
                <a:lnTo>
                  <a:pt x="76247" y="318185"/>
                </a:lnTo>
                <a:lnTo>
                  <a:pt x="76247" y="328658"/>
                </a:lnTo>
                <a:lnTo>
                  <a:pt x="80541" y="332952"/>
                </a:lnTo>
                <a:lnTo>
                  <a:pt x="205385" y="332952"/>
                </a:lnTo>
                <a:lnTo>
                  <a:pt x="209679" y="328658"/>
                </a:lnTo>
                <a:lnTo>
                  <a:pt x="209679" y="318185"/>
                </a:lnTo>
                <a:lnTo>
                  <a:pt x="205385" y="313890"/>
                </a:lnTo>
                <a:close/>
              </a:path>
              <a:path w="343534" h="419100">
                <a:moveTo>
                  <a:pt x="262570" y="237748"/>
                </a:moveTo>
                <a:lnTo>
                  <a:pt x="80541" y="237748"/>
                </a:lnTo>
                <a:lnTo>
                  <a:pt x="76247" y="242042"/>
                </a:lnTo>
                <a:lnTo>
                  <a:pt x="76247" y="252516"/>
                </a:lnTo>
                <a:lnTo>
                  <a:pt x="80541" y="256810"/>
                </a:lnTo>
                <a:lnTo>
                  <a:pt x="262570" y="256810"/>
                </a:lnTo>
                <a:lnTo>
                  <a:pt x="266864" y="252516"/>
                </a:lnTo>
                <a:lnTo>
                  <a:pt x="266864" y="242042"/>
                </a:lnTo>
                <a:lnTo>
                  <a:pt x="262570" y="237748"/>
                </a:lnTo>
                <a:close/>
              </a:path>
              <a:path w="343534" h="419100">
                <a:moveTo>
                  <a:pt x="262570" y="161710"/>
                </a:moveTo>
                <a:lnTo>
                  <a:pt x="80541" y="161710"/>
                </a:lnTo>
                <a:lnTo>
                  <a:pt x="76247" y="166005"/>
                </a:lnTo>
                <a:lnTo>
                  <a:pt x="76247" y="176478"/>
                </a:lnTo>
                <a:lnTo>
                  <a:pt x="80541" y="180667"/>
                </a:lnTo>
                <a:lnTo>
                  <a:pt x="262570" y="180667"/>
                </a:lnTo>
                <a:lnTo>
                  <a:pt x="266864" y="176478"/>
                </a:lnTo>
                <a:lnTo>
                  <a:pt x="266864" y="166005"/>
                </a:lnTo>
                <a:lnTo>
                  <a:pt x="262570" y="161710"/>
                </a:lnTo>
                <a:close/>
              </a:path>
              <a:path w="343534" h="419100">
                <a:moveTo>
                  <a:pt x="265166" y="19061"/>
                </a:moveTo>
                <a:lnTo>
                  <a:pt x="238272" y="19061"/>
                </a:lnTo>
                <a:lnTo>
                  <a:pt x="324050" y="114161"/>
                </a:lnTo>
                <a:lnTo>
                  <a:pt x="343111" y="114161"/>
                </a:lnTo>
                <a:lnTo>
                  <a:pt x="343111" y="104630"/>
                </a:lnTo>
                <a:lnTo>
                  <a:pt x="265166" y="19061"/>
                </a:lnTo>
                <a:close/>
              </a:path>
              <a:path w="343534" h="419100">
                <a:moveTo>
                  <a:pt x="138669" y="85568"/>
                </a:moveTo>
                <a:lnTo>
                  <a:pt x="80541" y="85568"/>
                </a:lnTo>
                <a:lnTo>
                  <a:pt x="76247" y="89862"/>
                </a:lnTo>
                <a:lnTo>
                  <a:pt x="76247" y="100336"/>
                </a:lnTo>
                <a:lnTo>
                  <a:pt x="80541" y="104630"/>
                </a:lnTo>
                <a:lnTo>
                  <a:pt x="138669" y="104630"/>
                </a:lnTo>
                <a:lnTo>
                  <a:pt x="142963" y="100336"/>
                </a:lnTo>
                <a:lnTo>
                  <a:pt x="142963" y="89862"/>
                </a:lnTo>
                <a:lnTo>
                  <a:pt x="138669" y="855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59756" y="4778431"/>
            <a:ext cx="424815" cy="424180"/>
          </a:xfrm>
          <a:custGeom>
            <a:avLst/>
            <a:gdLst/>
            <a:ahLst/>
            <a:cxnLst/>
            <a:rect l="l" t="t" r="r" b="b"/>
            <a:pathLst>
              <a:path w="424815" h="424179">
                <a:moveTo>
                  <a:pt x="15081" y="0"/>
                </a:moveTo>
                <a:lnTo>
                  <a:pt x="5236" y="0"/>
                </a:lnTo>
                <a:lnTo>
                  <a:pt x="0" y="5236"/>
                </a:lnTo>
                <a:lnTo>
                  <a:pt x="0" y="14977"/>
                </a:lnTo>
                <a:lnTo>
                  <a:pt x="1361" y="17909"/>
                </a:lnTo>
                <a:lnTo>
                  <a:pt x="3456" y="20109"/>
                </a:lnTo>
                <a:lnTo>
                  <a:pt x="195749" y="211774"/>
                </a:lnTo>
                <a:lnTo>
                  <a:pt x="1361" y="405534"/>
                </a:lnTo>
                <a:lnTo>
                  <a:pt x="0" y="408571"/>
                </a:lnTo>
                <a:lnTo>
                  <a:pt x="0" y="418311"/>
                </a:lnTo>
                <a:lnTo>
                  <a:pt x="5236" y="423548"/>
                </a:lnTo>
                <a:lnTo>
                  <a:pt x="15081" y="423548"/>
                </a:lnTo>
                <a:lnTo>
                  <a:pt x="18014" y="422186"/>
                </a:lnTo>
                <a:lnTo>
                  <a:pt x="212402" y="228427"/>
                </a:lnTo>
                <a:lnTo>
                  <a:pt x="245762" y="228427"/>
                </a:lnTo>
                <a:lnTo>
                  <a:pt x="229055" y="211774"/>
                </a:lnTo>
                <a:lnTo>
                  <a:pt x="245762" y="195121"/>
                </a:lnTo>
                <a:lnTo>
                  <a:pt x="212402" y="195121"/>
                </a:lnTo>
                <a:lnTo>
                  <a:pt x="18014" y="1361"/>
                </a:lnTo>
                <a:lnTo>
                  <a:pt x="15081" y="0"/>
                </a:lnTo>
                <a:close/>
              </a:path>
              <a:path w="424815" h="424179">
                <a:moveTo>
                  <a:pt x="245762" y="228427"/>
                </a:moveTo>
                <a:lnTo>
                  <a:pt x="212402" y="228427"/>
                </a:lnTo>
                <a:lnTo>
                  <a:pt x="406790" y="422186"/>
                </a:lnTo>
                <a:lnTo>
                  <a:pt x="409723" y="423548"/>
                </a:lnTo>
                <a:lnTo>
                  <a:pt x="419568" y="423548"/>
                </a:lnTo>
                <a:lnTo>
                  <a:pt x="424805" y="418311"/>
                </a:lnTo>
                <a:lnTo>
                  <a:pt x="424805" y="408571"/>
                </a:lnTo>
                <a:lnTo>
                  <a:pt x="423443" y="405534"/>
                </a:lnTo>
                <a:lnTo>
                  <a:pt x="245762" y="228427"/>
                </a:lnTo>
                <a:close/>
              </a:path>
              <a:path w="424815" h="424179">
                <a:moveTo>
                  <a:pt x="419568" y="0"/>
                </a:moveTo>
                <a:lnTo>
                  <a:pt x="409723" y="0"/>
                </a:lnTo>
                <a:lnTo>
                  <a:pt x="406790" y="1361"/>
                </a:lnTo>
                <a:lnTo>
                  <a:pt x="212402" y="195121"/>
                </a:lnTo>
                <a:lnTo>
                  <a:pt x="245762" y="195121"/>
                </a:lnTo>
                <a:lnTo>
                  <a:pt x="421349" y="20109"/>
                </a:lnTo>
                <a:lnTo>
                  <a:pt x="423443" y="17909"/>
                </a:lnTo>
                <a:lnTo>
                  <a:pt x="424805" y="14977"/>
                </a:lnTo>
                <a:lnTo>
                  <a:pt x="424805" y="5236"/>
                </a:lnTo>
                <a:lnTo>
                  <a:pt x="4195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55078" y="10336091"/>
            <a:ext cx="5830570" cy="828675"/>
          </a:xfrm>
          <a:custGeom>
            <a:avLst/>
            <a:gdLst/>
            <a:ahLst/>
            <a:cxnLst/>
            <a:rect l="l" t="t" r="r" b="b"/>
            <a:pathLst>
              <a:path w="5830570" h="828675">
                <a:moveTo>
                  <a:pt x="0" y="828244"/>
                </a:moveTo>
                <a:lnTo>
                  <a:pt x="5830390" y="828244"/>
                </a:lnTo>
                <a:lnTo>
                  <a:pt x="5830390" y="0"/>
                </a:lnTo>
                <a:lnTo>
                  <a:pt x="0" y="0"/>
                </a:lnTo>
                <a:lnTo>
                  <a:pt x="0" y="82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65874" y="0"/>
            <a:ext cx="8890" cy="11311890"/>
          </a:xfrm>
          <a:custGeom>
            <a:avLst/>
            <a:gdLst/>
            <a:ahLst/>
            <a:cxnLst/>
            <a:rect l="l" t="t" r="r" b="b"/>
            <a:pathLst>
              <a:path w="8890" h="11311890">
                <a:moveTo>
                  <a:pt x="0" y="0"/>
                </a:moveTo>
                <a:lnTo>
                  <a:pt x="8274" y="11311382"/>
                </a:lnTo>
              </a:path>
            </a:pathLst>
          </a:custGeom>
          <a:ln w="5027">
            <a:solidFill>
              <a:srgbClr val="445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64949" y="4975752"/>
            <a:ext cx="815975" cy="946785"/>
          </a:xfrm>
          <a:custGeom>
            <a:avLst/>
            <a:gdLst/>
            <a:ahLst/>
            <a:cxnLst/>
            <a:rect l="l" t="t" r="r" b="b"/>
            <a:pathLst>
              <a:path w="815975" h="946785">
                <a:moveTo>
                  <a:pt x="407838" y="0"/>
                </a:moveTo>
                <a:lnTo>
                  <a:pt x="0" y="203919"/>
                </a:lnTo>
                <a:lnTo>
                  <a:pt x="0" y="742466"/>
                </a:lnTo>
                <a:lnTo>
                  <a:pt x="407838" y="946385"/>
                </a:lnTo>
                <a:lnTo>
                  <a:pt x="815676" y="742466"/>
                </a:lnTo>
                <a:lnTo>
                  <a:pt x="815676" y="203919"/>
                </a:lnTo>
                <a:lnTo>
                  <a:pt x="407838" y="0"/>
                </a:lnTo>
                <a:close/>
              </a:path>
            </a:pathLst>
          </a:custGeom>
          <a:solidFill>
            <a:srgbClr val="F19B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011605" y="5097121"/>
            <a:ext cx="5118100" cy="197929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650" b="1" spc="-160" dirty="0">
                <a:solidFill>
                  <a:srgbClr val="FAB62B"/>
                </a:solidFill>
                <a:latin typeface="Lucida Sans"/>
                <a:cs typeface="Lucida Sans"/>
              </a:rPr>
              <a:t>30 </a:t>
            </a:r>
            <a:r>
              <a:rPr sz="2650" b="1" spc="-70" dirty="0">
                <a:solidFill>
                  <a:srgbClr val="FAB62B"/>
                </a:solidFill>
                <a:latin typeface="Lucida Sans"/>
                <a:cs typeface="Lucida Sans"/>
              </a:rPr>
              <a:t>OCAK</a:t>
            </a:r>
            <a:r>
              <a:rPr sz="2650" b="1" spc="-430" dirty="0">
                <a:solidFill>
                  <a:srgbClr val="FAB62B"/>
                </a:solidFill>
                <a:latin typeface="Lucida Sans"/>
                <a:cs typeface="Lucida Sans"/>
              </a:rPr>
              <a:t> </a:t>
            </a:r>
            <a:r>
              <a:rPr sz="2650" b="1" spc="-160" dirty="0">
                <a:solidFill>
                  <a:srgbClr val="FAB62B"/>
                </a:solidFill>
                <a:latin typeface="Lucida Sans"/>
                <a:cs typeface="Lucida Sans"/>
              </a:rPr>
              <a:t>2017</a:t>
            </a:r>
            <a:endParaRPr sz="26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300" b="1" spc="-45" dirty="0">
                <a:solidFill>
                  <a:srgbClr val="445369"/>
                </a:solidFill>
                <a:latin typeface="Lucida Sans"/>
                <a:cs typeface="Lucida Sans"/>
              </a:rPr>
              <a:t>YÖNETMELİK </a:t>
            </a:r>
            <a:r>
              <a:rPr sz="2300" b="1" spc="180" dirty="0">
                <a:solidFill>
                  <a:srgbClr val="445369"/>
                </a:solidFill>
                <a:latin typeface="Lucida Sans"/>
                <a:cs typeface="Lucida Sans"/>
              </a:rPr>
              <a:t>–</a:t>
            </a:r>
            <a:r>
              <a:rPr sz="2300" b="1" spc="-475" dirty="0">
                <a:solidFill>
                  <a:srgbClr val="445369"/>
                </a:solidFill>
                <a:latin typeface="Lucida Sans"/>
                <a:cs typeface="Lucida Sans"/>
              </a:rPr>
              <a:t> </a:t>
            </a:r>
            <a:r>
              <a:rPr sz="2300" b="1" spc="-40" dirty="0">
                <a:solidFill>
                  <a:srgbClr val="FAB62B"/>
                </a:solidFill>
                <a:latin typeface="Lucida Sans"/>
                <a:cs typeface="Lucida Sans"/>
              </a:rPr>
              <a:t>DAVA</a:t>
            </a:r>
            <a:endParaRPr sz="2300">
              <a:latin typeface="Lucida Sans"/>
              <a:cs typeface="Lucida Sans"/>
            </a:endParaRPr>
          </a:p>
          <a:p>
            <a:pPr marL="19685" marR="5080">
              <a:lnSpc>
                <a:spcPct val="119400"/>
              </a:lnSpc>
              <a:spcBef>
                <a:spcPts val="1220"/>
              </a:spcBef>
            </a:pPr>
            <a:r>
              <a:rPr sz="2300" spc="-175" dirty="0">
                <a:solidFill>
                  <a:srgbClr val="2E2E2E"/>
                </a:solidFill>
                <a:latin typeface="Lucida Sans"/>
                <a:cs typeface="Lucida Sans"/>
              </a:rPr>
              <a:t>Yönetmeliğimizin </a:t>
            </a:r>
            <a:r>
              <a:rPr sz="2300" spc="-145" dirty="0">
                <a:solidFill>
                  <a:srgbClr val="2E2E2E"/>
                </a:solidFill>
                <a:latin typeface="Lucida Sans"/>
                <a:cs typeface="Lucida Sans"/>
              </a:rPr>
              <a:t>iptali </a:t>
            </a:r>
            <a:r>
              <a:rPr sz="2300" spc="-140" dirty="0">
                <a:solidFill>
                  <a:srgbClr val="2E2E2E"/>
                </a:solidFill>
                <a:latin typeface="Lucida Sans"/>
                <a:cs typeface="Lucida Sans"/>
              </a:rPr>
              <a:t>için </a:t>
            </a:r>
            <a:r>
              <a:rPr sz="2300" spc="-130" dirty="0">
                <a:solidFill>
                  <a:srgbClr val="2E2E2E"/>
                </a:solidFill>
                <a:latin typeface="Lucida Sans"/>
                <a:cs typeface="Lucida Sans"/>
              </a:rPr>
              <a:t>üç </a:t>
            </a:r>
            <a:r>
              <a:rPr sz="2300" spc="-150" dirty="0">
                <a:solidFill>
                  <a:srgbClr val="2E2E2E"/>
                </a:solidFill>
                <a:latin typeface="Lucida Sans"/>
                <a:cs typeface="Lucida Sans"/>
              </a:rPr>
              <a:t>farklı </a:t>
            </a:r>
            <a:r>
              <a:rPr sz="2300" spc="-825" dirty="0">
                <a:solidFill>
                  <a:srgbClr val="2E2E2E"/>
                </a:solidFill>
                <a:latin typeface="Lucida Sans"/>
                <a:cs typeface="Lucida Sans"/>
              </a:rPr>
              <a:t>dava </a:t>
            </a:r>
            <a:r>
              <a:rPr sz="2300" spc="-4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300" spc="-155" dirty="0">
                <a:solidFill>
                  <a:srgbClr val="2E2E2E"/>
                </a:solidFill>
                <a:latin typeface="Lucida Sans"/>
                <a:cs typeface="Lucida Sans"/>
              </a:rPr>
              <a:t>açıldı.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872324" y="5237170"/>
            <a:ext cx="424815" cy="424815"/>
          </a:xfrm>
          <a:custGeom>
            <a:avLst/>
            <a:gdLst/>
            <a:ahLst/>
            <a:cxnLst/>
            <a:rect l="l" t="t" r="r" b="b"/>
            <a:pathLst>
              <a:path w="424815" h="424814">
                <a:moveTo>
                  <a:pt x="275662" y="0"/>
                </a:moveTo>
                <a:lnTo>
                  <a:pt x="57918" y="0"/>
                </a:lnTo>
                <a:lnTo>
                  <a:pt x="35348" y="4557"/>
                </a:lnTo>
                <a:lnTo>
                  <a:pt x="16940" y="16980"/>
                </a:lnTo>
                <a:lnTo>
                  <a:pt x="4542" y="35392"/>
                </a:lnTo>
                <a:lnTo>
                  <a:pt x="0" y="57918"/>
                </a:lnTo>
                <a:lnTo>
                  <a:pt x="0" y="366886"/>
                </a:lnTo>
                <a:lnTo>
                  <a:pt x="4542" y="389457"/>
                </a:lnTo>
                <a:lnTo>
                  <a:pt x="16940" y="407864"/>
                </a:lnTo>
                <a:lnTo>
                  <a:pt x="35348" y="420262"/>
                </a:lnTo>
                <a:lnTo>
                  <a:pt x="57918" y="424805"/>
                </a:lnTo>
                <a:lnTo>
                  <a:pt x="366886" y="424805"/>
                </a:lnTo>
                <a:lnTo>
                  <a:pt x="389457" y="420262"/>
                </a:lnTo>
                <a:lnTo>
                  <a:pt x="407864" y="407864"/>
                </a:lnTo>
                <a:lnTo>
                  <a:pt x="409434" y="405534"/>
                </a:lnTo>
                <a:lnTo>
                  <a:pt x="57918" y="405534"/>
                </a:lnTo>
                <a:lnTo>
                  <a:pt x="42866" y="402500"/>
                </a:lnTo>
                <a:lnTo>
                  <a:pt x="30582" y="394222"/>
                </a:lnTo>
                <a:lnTo>
                  <a:pt x="22305" y="381939"/>
                </a:lnTo>
                <a:lnTo>
                  <a:pt x="19271" y="366886"/>
                </a:lnTo>
                <a:lnTo>
                  <a:pt x="19271" y="57918"/>
                </a:lnTo>
                <a:lnTo>
                  <a:pt x="22305" y="42866"/>
                </a:lnTo>
                <a:lnTo>
                  <a:pt x="30582" y="30582"/>
                </a:lnTo>
                <a:lnTo>
                  <a:pt x="42866" y="22305"/>
                </a:lnTo>
                <a:lnTo>
                  <a:pt x="57918" y="19271"/>
                </a:lnTo>
                <a:lnTo>
                  <a:pt x="275662" y="19271"/>
                </a:lnTo>
                <a:lnTo>
                  <a:pt x="279956" y="14977"/>
                </a:lnTo>
                <a:lnTo>
                  <a:pt x="279956" y="4294"/>
                </a:lnTo>
                <a:lnTo>
                  <a:pt x="275662" y="0"/>
                </a:lnTo>
                <a:close/>
              </a:path>
              <a:path w="424815" h="424814">
                <a:moveTo>
                  <a:pt x="420511" y="144848"/>
                </a:moveTo>
                <a:lnTo>
                  <a:pt x="409828" y="144848"/>
                </a:lnTo>
                <a:lnTo>
                  <a:pt x="405534" y="149142"/>
                </a:lnTo>
                <a:lnTo>
                  <a:pt x="405534" y="366886"/>
                </a:lnTo>
                <a:lnTo>
                  <a:pt x="402500" y="381939"/>
                </a:lnTo>
                <a:lnTo>
                  <a:pt x="394222" y="394222"/>
                </a:lnTo>
                <a:lnTo>
                  <a:pt x="381939" y="402500"/>
                </a:lnTo>
                <a:lnTo>
                  <a:pt x="366886" y="405534"/>
                </a:lnTo>
                <a:lnTo>
                  <a:pt x="409434" y="405534"/>
                </a:lnTo>
                <a:lnTo>
                  <a:pt x="420262" y="389457"/>
                </a:lnTo>
                <a:lnTo>
                  <a:pt x="424805" y="366886"/>
                </a:lnTo>
                <a:lnTo>
                  <a:pt x="424805" y="149142"/>
                </a:lnTo>
                <a:lnTo>
                  <a:pt x="420511" y="144848"/>
                </a:lnTo>
                <a:close/>
              </a:path>
              <a:path w="424815" h="424814">
                <a:moveTo>
                  <a:pt x="376522" y="0"/>
                </a:moveTo>
                <a:lnTo>
                  <a:pt x="120340" y="236177"/>
                </a:lnTo>
                <a:lnTo>
                  <a:pt x="106201" y="318603"/>
                </a:lnTo>
                <a:lnTo>
                  <a:pt x="188627" y="304464"/>
                </a:lnTo>
                <a:lnTo>
                  <a:pt x="198577" y="294514"/>
                </a:lnTo>
                <a:lnTo>
                  <a:pt x="130290" y="294514"/>
                </a:lnTo>
                <a:lnTo>
                  <a:pt x="137831" y="251049"/>
                </a:lnTo>
                <a:lnTo>
                  <a:pt x="193131" y="251049"/>
                </a:lnTo>
                <a:lnTo>
                  <a:pt x="193131" y="231673"/>
                </a:lnTo>
                <a:lnTo>
                  <a:pt x="152180" y="231673"/>
                </a:lnTo>
                <a:lnTo>
                  <a:pt x="329915" y="53938"/>
                </a:lnTo>
                <a:lnTo>
                  <a:pt x="357146" y="53938"/>
                </a:lnTo>
                <a:lnTo>
                  <a:pt x="343530" y="40322"/>
                </a:lnTo>
                <a:lnTo>
                  <a:pt x="356188" y="27767"/>
                </a:lnTo>
                <a:lnTo>
                  <a:pt x="361335" y="22518"/>
                </a:lnTo>
                <a:lnTo>
                  <a:pt x="368562" y="19271"/>
                </a:lnTo>
                <a:lnTo>
                  <a:pt x="414145" y="19271"/>
                </a:lnTo>
                <a:lnTo>
                  <a:pt x="410679" y="14126"/>
                </a:lnTo>
                <a:lnTo>
                  <a:pt x="395333" y="3788"/>
                </a:lnTo>
                <a:lnTo>
                  <a:pt x="376522" y="0"/>
                </a:lnTo>
                <a:close/>
              </a:path>
              <a:path w="424815" h="424814">
                <a:moveTo>
                  <a:pt x="193131" y="251049"/>
                </a:moveTo>
                <a:lnTo>
                  <a:pt x="173755" y="251049"/>
                </a:lnTo>
                <a:lnTo>
                  <a:pt x="173755" y="286974"/>
                </a:lnTo>
                <a:lnTo>
                  <a:pt x="130290" y="294514"/>
                </a:lnTo>
                <a:lnTo>
                  <a:pt x="198577" y="294514"/>
                </a:lnTo>
                <a:lnTo>
                  <a:pt x="220362" y="272730"/>
                </a:lnTo>
                <a:lnTo>
                  <a:pt x="193131" y="272730"/>
                </a:lnTo>
                <a:lnTo>
                  <a:pt x="193131" y="251049"/>
                </a:lnTo>
                <a:close/>
              </a:path>
              <a:path w="424815" h="424814">
                <a:moveTo>
                  <a:pt x="357146" y="53938"/>
                </a:moveTo>
                <a:lnTo>
                  <a:pt x="329915" y="53938"/>
                </a:lnTo>
                <a:lnTo>
                  <a:pt x="370866" y="94889"/>
                </a:lnTo>
                <a:lnTo>
                  <a:pt x="193131" y="272730"/>
                </a:lnTo>
                <a:lnTo>
                  <a:pt x="220362" y="272730"/>
                </a:lnTo>
                <a:lnTo>
                  <a:pt x="410666" y="82426"/>
                </a:lnTo>
                <a:lnTo>
                  <a:pt x="411609" y="81274"/>
                </a:lnTo>
                <a:lnTo>
                  <a:pt x="384482" y="81274"/>
                </a:lnTo>
                <a:lnTo>
                  <a:pt x="357146" y="53938"/>
                </a:lnTo>
                <a:close/>
              </a:path>
              <a:path w="424815" h="424814">
                <a:moveTo>
                  <a:pt x="414145" y="19271"/>
                </a:moveTo>
                <a:lnTo>
                  <a:pt x="376522" y="19271"/>
                </a:lnTo>
                <a:lnTo>
                  <a:pt x="387815" y="21550"/>
                </a:lnTo>
                <a:lnTo>
                  <a:pt x="397037" y="27767"/>
                </a:lnTo>
                <a:lnTo>
                  <a:pt x="403254" y="36989"/>
                </a:lnTo>
                <a:lnTo>
                  <a:pt x="405534" y="48282"/>
                </a:lnTo>
                <a:lnTo>
                  <a:pt x="405534" y="56242"/>
                </a:lnTo>
                <a:lnTo>
                  <a:pt x="402287" y="63574"/>
                </a:lnTo>
                <a:lnTo>
                  <a:pt x="397050" y="68706"/>
                </a:lnTo>
                <a:lnTo>
                  <a:pt x="384482" y="81274"/>
                </a:lnTo>
                <a:lnTo>
                  <a:pt x="411609" y="81274"/>
                </a:lnTo>
                <a:lnTo>
                  <a:pt x="416542" y="75250"/>
                </a:lnTo>
                <a:lnTo>
                  <a:pt x="420995" y="67043"/>
                </a:lnTo>
                <a:lnTo>
                  <a:pt x="423818" y="57992"/>
                </a:lnTo>
                <a:lnTo>
                  <a:pt x="424805" y="48282"/>
                </a:lnTo>
                <a:lnTo>
                  <a:pt x="421016" y="29471"/>
                </a:lnTo>
                <a:lnTo>
                  <a:pt x="414145" y="192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solidFill>
            <a:srgbClr val="364D64"/>
          </a:solidFill>
          <a:ln w="28906">
            <a:solidFill>
              <a:srgbClr val="FFFFFF"/>
            </a:solidFill>
          </a:ln>
        </p:spPr>
        <p:txBody>
          <a:bodyPr vert="horz" wrap="square" lIns="0" tIns="454659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3579"/>
              </a:spcBef>
            </a:pPr>
            <a:r>
              <a:rPr sz="3600" b="1" spc="-110" dirty="0">
                <a:solidFill>
                  <a:srgbClr val="FFFFFF"/>
                </a:solidFill>
                <a:latin typeface="Lucida Sans"/>
                <a:cs typeface="Lucida Sans"/>
              </a:rPr>
              <a:t>KONUYA</a:t>
            </a:r>
            <a:r>
              <a:rPr sz="3600" b="1" spc="-6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235" dirty="0">
                <a:solidFill>
                  <a:srgbClr val="FFFFFF"/>
                </a:solidFill>
                <a:latin typeface="Lucida Sans"/>
                <a:cs typeface="Lucida Sans"/>
              </a:rPr>
              <a:t>GİRİŞ</a:t>
            </a:r>
            <a:endParaRPr sz="3600">
              <a:latin typeface="Lucida Sans"/>
              <a:cs typeface="Lucida Sans"/>
            </a:endParaRPr>
          </a:p>
          <a:p>
            <a:pPr marL="1004569" marR="909319" algn="ctr">
              <a:lnSpc>
                <a:spcPct val="119600"/>
              </a:lnSpc>
              <a:spcBef>
                <a:spcPts val="3065"/>
              </a:spcBef>
            </a:pP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İletişim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teknolojilerinin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gelişmesi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ile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birlikte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tüm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dünyada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olduğu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gibi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ülkemizde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3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hasta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mahremiyeti 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verilerin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korunması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gibi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konularda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büyük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zaafiyetler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hukuka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uygunsuzluklar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5" dirty="0">
                <a:solidFill>
                  <a:srgbClr val="FFFFFF"/>
                </a:solidFill>
                <a:latin typeface="Tahoma"/>
                <a:cs typeface="Tahoma"/>
              </a:rPr>
              <a:t>yaşanmaya 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başladı.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Rızasını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almaksızın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hastasının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fotoğrafını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sosyal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medyada </a:t>
            </a:r>
            <a:r>
              <a:rPr sz="2300" spc="-80" dirty="0">
                <a:solidFill>
                  <a:srgbClr val="FFFFFF"/>
                </a:solidFill>
                <a:latin typeface="Tahoma"/>
                <a:cs typeface="Tahoma"/>
              </a:rPr>
              <a:t>paylaşan,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hastasının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rızasını 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almaksızın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ile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klinik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araştırma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yapan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hekimler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hatta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bu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başkasına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80" dirty="0">
                <a:solidFill>
                  <a:srgbClr val="FFFFFF"/>
                </a:solidFill>
                <a:latin typeface="Tahoma"/>
                <a:cs typeface="Tahoma"/>
              </a:rPr>
              <a:t>aktaranlar…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Yakın 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geçmişe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kadar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bunlar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ya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mümkündü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ya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da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mümkün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olmamasına rağmen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yeterli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farkındalık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düzeyi 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bulunmadığı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için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sıkıntı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olmuyordu.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Peki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ya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şimdi?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9638" y="5013456"/>
            <a:ext cx="12129574" cy="2375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ln w="28906">
            <a:solidFill>
              <a:srgbClr val="FFFFF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4500">
              <a:latin typeface="Times New Roman"/>
              <a:cs typeface="Times New Roman"/>
            </a:endParaRPr>
          </a:p>
          <a:p>
            <a:pPr marL="71120" algn="ctr">
              <a:lnSpc>
                <a:spcPct val="100000"/>
              </a:lnSpc>
              <a:spcBef>
                <a:spcPts val="5"/>
              </a:spcBef>
            </a:pPr>
            <a:r>
              <a:rPr sz="3600" b="1" spc="-135" dirty="0">
                <a:solidFill>
                  <a:srgbClr val="FFFFFF"/>
                </a:solidFill>
                <a:latin typeface="Lucida Sans"/>
                <a:cs typeface="Lucida Sans"/>
              </a:rPr>
              <a:t>BAKANLIK</a:t>
            </a:r>
            <a:r>
              <a:rPr sz="3600" b="1" spc="-5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165" dirty="0">
                <a:solidFill>
                  <a:srgbClr val="FFFFFF"/>
                </a:solidFill>
                <a:latin typeface="Lucida Sans"/>
                <a:cs typeface="Lucida Sans"/>
              </a:rPr>
              <a:t>UYGULAMALARI</a:t>
            </a:r>
            <a:endParaRPr sz="3600">
              <a:latin typeface="Lucida Sans"/>
              <a:cs typeface="Lucida Sans"/>
            </a:endParaRPr>
          </a:p>
          <a:p>
            <a:pPr marL="1413510" marR="1316990" algn="ctr">
              <a:lnSpc>
                <a:spcPct val="119500"/>
              </a:lnSpc>
              <a:spcBef>
                <a:spcPts val="3075"/>
              </a:spcBef>
            </a:pP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Tüm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uygulamalarımızda başta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Anayasa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olmak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üzere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tüm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yasal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düzenlemelere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uymakla 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yükümlüyüz.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Bakanlık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olarak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tüm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süreçlerimizin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hukuka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uygun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olmasına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had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safhada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dikkat 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ediyoruz.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Hukuka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uygun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olmayan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taleplere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asla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olumlu yanıt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vermiyoruz.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Sağlık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Bakanlığı 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olarak,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gerek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bilgi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güvenliği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bakımından,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gerek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verilerin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korunması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mevzuatı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bakımından,  </a:t>
            </a:r>
            <a:r>
              <a:rPr sz="2300" spc="-75" dirty="0">
                <a:solidFill>
                  <a:srgbClr val="FFFFFF"/>
                </a:solidFill>
                <a:latin typeface="Tahoma"/>
                <a:cs typeface="Tahoma"/>
              </a:rPr>
              <a:t>kamu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kurumları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arasında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liderliğimizi</a:t>
            </a:r>
            <a:r>
              <a:rPr sz="2300" spc="-3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sürdürüyoruz.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84" marR="19685" algn="ctr">
              <a:lnSpc>
                <a:spcPts val="8445"/>
              </a:lnSpc>
              <a:spcBef>
                <a:spcPts val="105"/>
              </a:spcBef>
            </a:pPr>
            <a:r>
              <a:rPr spc="-515" dirty="0"/>
              <a:t>Uygulamalar</a:t>
            </a:r>
          </a:p>
          <a:p>
            <a:pPr marL="32384" algn="ctr">
              <a:lnSpc>
                <a:spcPts val="2805"/>
              </a:lnSpc>
            </a:pPr>
            <a:r>
              <a:rPr sz="2550" b="0" spc="-165" dirty="0">
                <a:latin typeface="Lucida Sans"/>
                <a:cs typeface="Lucida Sans"/>
              </a:rPr>
              <a:t>Uygulamaların </a:t>
            </a:r>
            <a:r>
              <a:rPr sz="2550" b="0" spc="-210" dirty="0">
                <a:latin typeface="Lucida Sans"/>
                <a:cs typeface="Lucida Sans"/>
              </a:rPr>
              <a:t>hukuka </a:t>
            </a:r>
            <a:r>
              <a:rPr sz="2550" b="0" spc="-180" dirty="0">
                <a:latin typeface="Lucida Sans"/>
                <a:cs typeface="Lucida Sans"/>
              </a:rPr>
              <a:t>uygun </a:t>
            </a:r>
            <a:r>
              <a:rPr sz="2550" b="0" spc="-175" dirty="0">
                <a:latin typeface="Lucida Sans"/>
                <a:cs typeface="Lucida Sans"/>
              </a:rPr>
              <a:t>olup </a:t>
            </a:r>
            <a:r>
              <a:rPr sz="2550" b="0" spc="-225" dirty="0">
                <a:latin typeface="Lucida Sans"/>
                <a:cs typeface="Lucida Sans"/>
              </a:rPr>
              <a:t>olmadığı</a:t>
            </a:r>
            <a:r>
              <a:rPr sz="2550" b="0" spc="200" dirty="0">
                <a:latin typeface="Lucida Sans"/>
                <a:cs typeface="Lucida Sans"/>
              </a:rPr>
              <a:t> </a:t>
            </a:r>
            <a:r>
              <a:rPr sz="2550" b="0" spc="-305" dirty="0">
                <a:latin typeface="Lucida Sans"/>
                <a:cs typeface="Lucida Sans"/>
              </a:rPr>
              <a:t>hususu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3046" y="2341848"/>
            <a:ext cx="14554835" cy="681355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Anayasa’nın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20</a:t>
            </a:r>
            <a:r>
              <a:rPr sz="2950" spc="-10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nci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maddesinde</a:t>
            </a:r>
            <a:r>
              <a:rPr sz="2950" spc="-1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açık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rıza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veya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kanunda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öngörülme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şartları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aranmaktadır</a:t>
            </a:r>
            <a:r>
              <a:rPr sz="2950" spc="-23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  <a:tab pos="1573530" algn="l"/>
                <a:tab pos="2664460" algn="l"/>
                <a:tab pos="4015740" algn="l"/>
                <a:tab pos="4717415" algn="l"/>
                <a:tab pos="5703570" algn="l"/>
                <a:tab pos="6378575" algn="l"/>
                <a:tab pos="8611870" algn="l"/>
                <a:tab pos="10400665" algn="l"/>
                <a:tab pos="12551410" algn="l"/>
                <a:tab pos="13548994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6698	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sayılı	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Kanun	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m.	6/III	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	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Anayasa’nın	</a:t>
            </a:r>
            <a:r>
              <a:rPr sz="2950" spc="-80" dirty="0">
                <a:solidFill>
                  <a:srgbClr val="2E2E2E"/>
                </a:solidFill>
                <a:latin typeface="Lucida Sans"/>
                <a:cs typeface="Lucida Sans"/>
              </a:rPr>
              <a:t>“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kanunda	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öngörülme</a:t>
            </a:r>
            <a:r>
              <a:rPr sz="2950" spc="-60" dirty="0">
                <a:solidFill>
                  <a:srgbClr val="2E2E2E"/>
                </a:solidFill>
                <a:latin typeface="Lucida Sans"/>
                <a:cs typeface="Lucida Sans"/>
              </a:rPr>
              <a:t>”	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şartı	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yerine</a:t>
            </a:r>
            <a:endParaRPr sz="2950">
              <a:latin typeface="Tahoma"/>
              <a:cs typeface="Tahoma"/>
            </a:endParaRPr>
          </a:p>
          <a:p>
            <a:pPr marL="389890">
              <a:lnSpc>
                <a:spcPct val="100000"/>
              </a:lnSpc>
              <a:spcBef>
                <a:spcPts val="1800"/>
              </a:spcBef>
            </a:pP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getirilmektedir.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Yine 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663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sayılı 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KHK’nın 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47</a:t>
            </a:r>
            <a:r>
              <a:rPr sz="2950" spc="-61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nci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maddesinde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benzer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hükümler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bulunmaktadır</a:t>
            </a:r>
            <a:r>
              <a:rPr sz="2950" spc="-21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55" dirty="0">
                <a:solidFill>
                  <a:srgbClr val="2E2E2E"/>
                </a:solidFill>
                <a:latin typeface="Tahoma"/>
                <a:cs typeface="Tahoma"/>
              </a:rPr>
              <a:t>Bu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hükümler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nedeniyle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yürürlükteki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mevzuata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tam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anlamıyla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uyum</a:t>
            </a:r>
            <a:r>
              <a:rPr sz="2950" spc="-60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90" dirty="0">
                <a:solidFill>
                  <a:srgbClr val="2E2E2E"/>
                </a:solidFill>
                <a:latin typeface="Tahoma"/>
                <a:cs typeface="Tahoma"/>
              </a:rPr>
              <a:t>sağlanmaktadır.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  <a:tab pos="1419860" algn="l"/>
                <a:tab pos="2828925" algn="l"/>
                <a:tab pos="4574540" algn="l"/>
                <a:tab pos="5762625" algn="l"/>
                <a:tab pos="7152640" algn="l"/>
                <a:tab pos="8336915" algn="l"/>
                <a:tab pos="10146665" algn="l"/>
                <a:tab pos="10756265" algn="l"/>
                <a:tab pos="12411710" algn="l"/>
                <a:tab pos="14153515" algn="l"/>
              </a:tabLst>
            </a:pP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Buna	</a:t>
            </a: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rağmen	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hastaların	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birçok	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konuda	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onamı	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alınmakta,	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bu	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konudaki	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uygulama	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ve</a:t>
            </a:r>
            <a:endParaRPr sz="2950">
              <a:latin typeface="Tahoma"/>
              <a:cs typeface="Tahoma"/>
            </a:endParaRPr>
          </a:p>
          <a:p>
            <a:pPr marL="389890">
              <a:lnSpc>
                <a:spcPct val="100000"/>
              </a:lnSpc>
              <a:spcBef>
                <a:spcPts val="1805"/>
              </a:spcBef>
            </a:pP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süreçlerin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geliştirilmesi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hususunda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çalışmalara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devam</a:t>
            </a:r>
            <a:r>
              <a:rPr sz="2950" spc="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edilmektedir.</a:t>
            </a:r>
            <a:endParaRPr sz="2950">
              <a:latin typeface="Tahoma"/>
              <a:cs typeface="Tahoma"/>
            </a:endParaRPr>
          </a:p>
          <a:p>
            <a:pPr marL="389890" marR="6985" indent="-377190" algn="just">
              <a:lnSpc>
                <a:spcPts val="5340"/>
              </a:lnSpc>
              <a:spcBef>
                <a:spcPts val="480"/>
              </a:spcBef>
              <a:buFont typeface="Arial"/>
              <a:buChar char="•"/>
              <a:tabLst>
                <a:tab pos="390525" algn="l"/>
              </a:tabLst>
            </a:pP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Tartışmalar,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hangi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konuların 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6</a:t>
            </a:r>
            <a:r>
              <a:rPr sz="2950" spc="-130" dirty="0">
                <a:solidFill>
                  <a:srgbClr val="2E2E2E"/>
                </a:solidFill>
                <a:latin typeface="Lucida Sans"/>
                <a:cs typeface="Lucida Sans"/>
              </a:rPr>
              <a:t>/III’de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ifade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edilen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istisnalar </a:t>
            </a:r>
            <a:r>
              <a:rPr sz="2950" spc="-1340" dirty="0">
                <a:solidFill>
                  <a:srgbClr val="2E2E2E"/>
                </a:solidFill>
                <a:latin typeface="Lucida Sans"/>
                <a:cs typeface="Lucida Sans"/>
              </a:rPr>
              <a:t>kapsamında </a:t>
            </a:r>
            <a:r>
              <a:rPr sz="2950" spc="-92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değerlendirilip,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hangi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konuların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bu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istisnalar 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kapsamında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değerlendirilemeyeceği  </a:t>
            </a:r>
            <a:r>
              <a:rPr sz="2950" spc="-430" dirty="0">
                <a:solidFill>
                  <a:srgbClr val="2E2E2E"/>
                </a:solidFill>
                <a:latin typeface="Tahoma"/>
                <a:cs typeface="Tahoma"/>
              </a:rPr>
              <a:t>hususu 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üzerinde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35" dirty="0">
                <a:solidFill>
                  <a:srgbClr val="2E2E2E"/>
                </a:solidFill>
                <a:latin typeface="Lucida Sans"/>
                <a:cs typeface="Lucida Sans"/>
              </a:rPr>
              <a:t>yoğunlaşmalıdır</a:t>
            </a:r>
            <a:r>
              <a:rPr sz="2950" spc="-23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" algn="ctr">
              <a:lnSpc>
                <a:spcPts val="8445"/>
              </a:lnSpc>
              <a:spcBef>
                <a:spcPts val="105"/>
              </a:spcBef>
            </a:pPr>
            <a:r>
              <a:rPr spc="-270" dirty="0"/>
              <a:t>Veri </a:t>
            </a:r>
            <a:r>
              <a:rPr spc="-525" dirty="0"/>
              <a:t>Silme</a:t>
            </a:r>
            <a:r>
              <a:rPr spc="-450" dirty="0"/>
              <a:t> </a:t>
            </a:r>
            <a:r>
              <a:rPr spc="-405" dirty="0"/>
              <a:t>Talepleri</a:t>
            </a:r>
          </a:p>
          <a:p>
            <a:pPr marL="31750" algn="ctr">
              <a:lnSpc>
                <a:spcPts val="2805"/>
              </a:lnSpc>
            </a:pPr>
            <a:r>
              <a:rPr sz="2550" b="0" spc="-165" dirty="0">
                <a:latin typeface="Lucida Sans"/>
                <a:cs typeface="Lucida Sans"/>
              </a:rPr>
              <a:t>Uygulamaların </a:t>
            </a:r>
            <a:r>
              <a:rPr sz="2550" b="0" spc="-210" dirty="0">
                <a:latin typeface="Lucida Sans"/>
                <a:cs typeface="Lucida Sans"/>
              </a:rPr>
              <a:t>hukuka </a:t>
            </a:r>
            <a:r>
              <a:rPr sz="2550" b="0" spc="-180" dirty="0">
                <a:latin typeface="Lucida Sans"/>
                <a:cs typeface="Lucida Sans"/>
              </a:rPr>
              <a:t>uygun </a:t>
            </a:r>
            <a:r>
              <a:rPr sz="2550" b="0" spc="-175" dirty="0">
                <a:latin typeface="Lucida Sans"/>
                <a:cs typeface="Lucida Sans"/>
              </a:rPr>
              <a:t>olup </a:t>
            </a:r>
            <a:r>
              <a:rPr sz="2550" b="0" spc="-225" dirty="0">
                <a:latin typeface="Lucida Sans"/>
                <a:cs typeface="Lucida Sans"/>
              </a:rPr>
              <a:t>olmadığı</a:t>
            </a:r>
            <a:r>
              <a:rPr sz="2550" b="0" spc="175" dirty="0">
                <a:latin typeface="Lucida Sans"/>
                <a:cs typeface="Lucida Sans"/>
              </a:rPr>
              <a:t> </a:t>
            </a:r>
            <a:r>
              <a:rPr sz="2550" b="0" spc="-195" dirty="0">
                <a:latin typeface="Lucida Sans"/>
                <a:cs typeface="Lucida Sans"/>
              </a:rPr>
              <a:t>hususu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02032" y="3043677"/>
            <a:ext cx="14538325" cy="274066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389255" indent="-376555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Anayasa’nın 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20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nci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maddesi,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kişilere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verilerinin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silinmesini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talep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etme</a:t>
            </a:r>
            <a:r>
              <a:rPr sz="2950" spc="-50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45" dirty="0">
                <a:solidFill>
                  <a:srgbClr val="2E2E2E"/>
                </a:solidFill>
                <a:latin typeface="Lucida Sans"/>
                <a:cs typeface="Lucida Sans"/>
              </a:rPr>
              <a:t>hakkı 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vermektedir.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55" dirty="0">
                <a:solidFill>
                  <a:srgbClr val="2E2E2E"/>
                </a:solidFill>
                <a:latin typeface="Tahoma"/>
                <a:cs typeface="Tahoma"/>
              </a:rPr>
              <a:t>Bu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kapsamda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vatandaşlar, </a:t>
            </a: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kişisel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verilerinin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silinmesini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talep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edebilmektedir.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55" dirty="0">
                <a:solidFill>
                  <a:srgbClr val="2E2E2E"/>
                </a:solidFill>
                <a:latin typeface="Tahoma"/>
                <a:cs typeface="Tahoma"/>
              </a:rPr>
              <a:t>Bu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talep </a:t>
            </a:r>
            <a:r>
              <a:rPr sz="2950" spc="-145" dirty="0">
                <a:solidFill>
                  <a:srgbClr val="2E2E2E"/>
                </a:solidFill>
                <a:latin typeface="Lucida Sans"/>
                <a:cs typeface="Lucida Sans"/>
              </a:rPr>
              <a:t>çerçevesinde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kişilerin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istedikleri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verileri</a:t>
            </a:r>
            <a:r>
              <a:rPr sz="2950" spc="-14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silinmektedir.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Yine </a:t>
            </a:r>
            <a:r>
              <a:rPr sz="2950" spc="-305" dirty="0">
                <a:solidFill>
                  <a:srgbClr val="2E2E2E"/>
                </a:solidFill>
                <a:latin typeface="Lucida Sans"/>
                <a:cs typeface="Lucida Sans"/>
              </a:rPr>
              <a:t>kişi,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kendi 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e-</a:t>
            </a:r>
            <a:r>
              <a:rPr sz="2950" spc="-130" dirty="0">
                <a:solidFill>
                  <a:srgbClr val="2E2E2E"/>
                </a:solidFill>
                <a:latin typeface="Lucida Sans"/>
                <a:cs typeface="Lucida Sans"/>
              </a:rPr>
              <a:t>Nabız 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profili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üzerinden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dilediği </a:t>
            </a:r>
            <a:r>
              <a:rPr sz="2950" spc="-275" dirty="0">
                <a:solidFill>
                  <a:srgbClr val="2E2E2E"/>
                </a:solidFill>
                <a:latin typeface="Lucida Sans"/>
                <a:cs typeface="Lucida Sans"/>
              </a:rPr>
              <a:t>sağlık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verilerini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silebilmektedir.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55" algn="ctr">
              <a:lnSpc>
                <a:spcPts val="8445"/>
              </a:lnSpc>
              <a:spcBef>
                <a:spcPts val="105"/>
              </a:spcBef>
            </a:pPr>
            <a:r>
              <a:rPr spc="-270" dirty="0"/>
              <a:t>Veri </a:t>
            </a:r>
            <a:r>
              <a:rPr spc="-420" dirty="0"/>
              <a:t>Aktarımı</a:t>
            </a:r>
            <a:r>
              <a:rPr spc="-430" dirty="0"/>
              <a:t> </a:t>
            </a:r>
            <a:r>
              <a:rPr spc="-405" dirty="0"/>
              <a:t>Talepleri</a:t>
            </a:r>
          </a:p>
          <a:p>
            <a:pPr marL="30480" algn="ctr">
              <a:lnSpc>
                <a:spcPts val="2805"/>
              </a:lnSpc>
            </a:pPr>
            <a:r>
              <a:rPr sz="2550" b="0" spc="-100" dirty="0">
                <a:latin typeface="Lucida Sans"/>
                <a:cs typeface="Lucida Sans"/>
              </a:rPr>
              <a:t>Veri </a:t>
            </a:r>
            <a:r>
              <a:rPr sz="2550" b="0" spc="-180" dirty="0">
                <a:latin typeface="Lucida Sans"/>
                <a:cs typeface="Lucida Sans"/>
              </a:rPr>
              <a:t>aktarımlarının </a:t>
            </a:r>
            <a:r>
              <a:rPr sz="2550" b="0" spc="-185" dirty="0">
                <a:latin typeface="Lucida Sans"/>
                <a:cs typeface="Lucida Sans"/>
              </a:rPr>
              <a:t>nasıl </a:t>
            </a:r>
            <a:r>
              <a:rPr sz="2550" b="0" spc="-190" dirty="0">
                <a:latin typeface="Lucida Sans"/>
                <a:cs typeface="Lucida Sans"/>
              </a:rPr>
              <a:t>değerlendirildiği</a:t>
            </a:r>
            <a:r>
              <a:rPr sz="2550" b="0" spc="-25" dirty="0">
                <a:latin typeface="Lucida Sans"/>
                <a:cs typeface="Lucida Sans"/>
              </a:rPr>
              <a:t> </a:t>
            </a:r>
            <a:r>
              <a:rPr sz="2550" b="0" spc="-195" dirty="0">
                <a:latin typeface="Lucida Sans"/>
                <a:cs typeface="Lucida Sans"/>
              </a:rPr>
              <a:t>hususu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7015" y="3043677"/>
            <a:ext cx="15123794" cy="274066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Yönetmeliğin </a:t>
            </a: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8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inci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maddesinin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üçüncü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fıkrasında</a:t>
            </a:r>
            <a:r>
              <a:rPr sz="2950" spc="-3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düzenlenmektedir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Buna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göre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veri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aktarımı,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ancak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hukuka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uygun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hâllerde, </a:t>
            </a: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protokol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düzenlenerek</a:t>
            </a:r>
            <a:r>
              <a:rPr sz="2950" spc="-39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yapılabilir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890" marR="5080" indent="-377190">
              <a:lnSpc>
                <a:spcPts val="5340"/>
              </a:lnSpc>
              <a:spcBef>
                <a:spcPts val="475"/>
              </a:spcBef>
              <a:buFont typeface="Arial"/>
              <a:buChar char="•"/>
              <a:tabLst>
                <a:tab pos="389890" algn="l"/>
                <a:tab pos="390525" algn="l"/>
                <a:tab pos="2030730" algn="l"/>
                <a:tab pos="3437254" algn="l"/>
                <a:tab pos="5199380" algn="l"/>
                <a:tab pos="6817359" algn="l"/>
                <a:tab pos="8225790" algn="l"/>
                <a:tab pos="11123295" algn="l"/>
                <a:tab pos="12128500" algn="l"/>
                <a:tab pos="13811885" algn="l"/>
              </a:tabLst>
            </a:pPr>
            <a:r>
              <a:rPr sz="2950" spc="15" dirty="0">
                <a:solidFill>
                  <a:srgbClr val="2E2E2E"/>
                </a:solidFill>
                <a:latin typeface="Tahoma"/>
                <a:cs typeface="Tahoma"/>
              </a:rPr>
              <a:t>Huku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k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uy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g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un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olmayan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tal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pler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y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rine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g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t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rilmemekt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245" dirty="0">
                <a:solidFill>
                  <a:srgbClr val="2E2E2E"/>
                </a:solidFill>
                <a:latin typeface="Tahoma"/>
                <a:cs typeface="Tahoma"/>
              </a:rPr>
              <a:t>,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v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ri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45" dirty="0">
                <a:solidFill>
                  <a:srgbClr val="2E2E2E"/>
                </a:solidFill>
                <a:latin typeface="Lucida Sans"/>
                <a:cs typeface="Lucida Sans"/>
              </a:rPr>
              <a:t>a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k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tarımı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talepleri 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reddedilmektedir.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87725" y="5013456"/>
            <a:ext cx="11917171" cy="2375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ln w="28906">
            <a:solidFill>
              <a:srgbClr val="FFFFF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4500">
              <a:latin typeface="Times New Roman"/>
              <a:cs typeface="Times New Roman"/>
            </a:endParaRPr>
          </a:p>
          <a:p>
            <a:pPr marL="70485" algn="ctr">
              <a:lnSpc>
                <a:spcPct val="100000"/>
              </a:lnSpc>
              <a:spcBef>
                <a:spcPts val="5"/>
              </a:spcBef>
            </a:pPr>
            <a:r>
              <a:rPr sz="3600" b="1" spc="-190" dirty="0">
                <a:solidFill>
                  <a:srgbClr val="FFFFFF"/>
                </a:solidFill>
                <a:latin typeface="Lucida Sans"/>
                <a:cs typeface="Lucida Sans"/>
              </a:rPr>
              <a:t>DEĞERLENDİRME</a:t>
            </a:r>
            <a:endParaRPr sz="3600">
              <a:latin typeface="Lucida Sans"/>
              <a:cs typeface="Lucida Sans"/>
            </a:endParaRPr>
          </a:p>
          <a:p>
            <a:pPr marL="1521460" marR="1424305" indent="455930">
              <a:lnSpc>
                <a:spcPct val="119600"/>
              </a:lnSpc>
              <a:spcBef>
                <a:spcPts val="3070"/>
              </a:spcBef>
            </a:pP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Dünyanın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en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kapsamlı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başarılı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sağlık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bilişimi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uygulamalarına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Türkiye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olarak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öncülük 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ettiğimizi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söylemek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80" dirty="0">
                <a:solidFill>
                  <a:srgbClr val="FFFFFF"/>
                </a:solidFill>
                <a:latin typeface="Tahoma"/>
                <a:cs typeface="Tahoma"/>
              </a:rPr>
              <a:t>mümkün.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Ulusal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Sağlık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Sistemi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10" dirty="0">
                <a:solidFill>
                  <a:srgbClr val="FFFFFF"/>
                </a:solidFill>
                <a:latin typeface="Tahoma"/>
                <a:cs typeface="Tahoma"/>
              </a:rPr>
              <a:t>(USS)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buna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bağlı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olarak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çalışan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dirty="0">
                <a:solidFill>
                  <a:srgbClr val="FFFFFF"/>
                </a:solidFill>
                <a:latin typeface="Tahoma"/>
                <a:cs typeface="Tahoma"/>
              </a:rPr>
              <a:t>e-Nabız 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Sağlık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Kaydı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Sisteminin,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dünya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üzerinde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bu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ölçekte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bir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benzeri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bulunmuyor.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Bunun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endParaRPr sz="2300">
              <a:latin typeface="Tahoma"/>
              <a:cs typeface="Tahoma"/>
            </a:endParaRPr>
          </a:p>
          <a:p>
            <a:pPr marL="1727835" marR="1630045" algn="ctr">
              <a:lnSpc>
                <a:spcPct val="119400"/>
              </a:lnSpc>
            </a:pP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büyük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sebeplerinden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birisi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3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elimizdeki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verinin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boyutu.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30" dirty="0">
                <a:solidFill>
                  <a:srgbClr val="FFFFFF"/>
                </a:solidFill>
                <a:latin typeface="Tahoma"/>
                <a:cs typeface="Tahoma"/>
              </a:rPr>
              <a:t>Bu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büyüklükte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veriye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ev</a:t>
            </a:r>
            <a:r>
              <a:rPr sz="23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sahipliği  </a:t>
            </a:r>
            <a:r>
              <a:rPr sz="2300" spc="-90" dirty="0">
                <a:solidFill>
                  <a:srgbClr val="FFFFFF"/>
                </a:solidFill>
                <a:latin typeface="Tahoma"/>
                <a:cs typeface="Tahoma"/>
              </a:rPr>
              <a:t>yapmak,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büyük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başarılar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getirdiği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5" dirty="0">
                <a:solidFill>
                  <a:srgbClr val="FFFFFF"/>
                </a:solidFill>
                <a:latin typeface="Tahoma"/>
                <a:cs typeface="Tahoma"/>
              </a:rPr>
              <a:t>gibi,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aynı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zamanda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büyük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sorumluluklar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yüklüyor.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54122" y="4948102"/>
            <a:ext cx="12784377" cy="2375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ln w="28906">
            <a:solidFill>
              <a:srgbClr val="FFFFFF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73025" algn="ctr">
              <a:lnSpc>
                <a:spcPct val="100000"/>
              </a:lnSpc>
            </a:pPr>
            <a:r>
              <a:rPr sz="3600" b="1" spc="-195" dirty="0">
                <a:solidFill>
                  <a:srgbClr val="FFFFFF"/>
                </a:solidFill>
                <a:latin typeface="Lucida Sans"/>
                <a:cs typeface="Lucida Sans"/>
              </a:rPr>
              <a:t>HASTA</a:t>
            </a:r>
            <a:r>
              <a:rPr sz="3600" b="1" spc="-6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b="1" spc="-180" dirty="0">
                <a:solidFill>
                  <a:srgbClr val="FFFFFF"/>
                </a:solidFill>
                <a:latin typeface="Lucida Sans"/>
                <a:cs typeface="Lucida Sans"/>
              </a:rPr>
              <a:t>HAKLARI</a:t>
            </a:r>
            <a:endParaRPr sz="3600">
              <a:latin typeface="Lucida Sans"/>
              <a:cs typeface="Lucida Sans"/>
            </a:endParaRPr>
          </a:p>
          <a:p>
            <a:pPr marL="1087120" marR="987425" indent="-635" algn="ctr">
              <a:lnSpc>
                <a:spcPct val="119500"/>
              </a:lnSpc>
              <a:spcBef>
                <a:spcPts val="3070"/>
              </a:spcBef>
            </a:pP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Hasta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haklarının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3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önemlilerinden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birisi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şüphesiz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mahremiyettir.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ahoma"/>
                <a:cs typeface="Tahoma"/>
              </a:rPr>
              <a:t>Özel</a:t>
            </a:r>
            <a:r>
              <a:rPr sz="23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hayatın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korunmasını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talep 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etme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kişisel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verilerinin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korunmasını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talep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etme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haklarını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da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“mahremiyet”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üst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başlığı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altında  değerlendirmek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hata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olmayacaktır.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Yasal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düzenlemelerde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hastaların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mahremiyet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gizlilik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haklarına 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yer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verilmiş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olmasına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karşın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günümüzde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bu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hakkın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yeri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kadar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anlaşıldığını,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hastaların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mahremiyetinin 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yeteri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kadar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korunduğunu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söylemek</a:t>
            </a:r>
            <a:r>
              <a:rPr sz="2300" spc="-5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mümkün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olmayacaktır.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89399" y="411853"/>
            <a:ext cx="6759575" cy="145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2225" algn="ctr">
              <a:lnSpc>
                <a:spcPts val="8445"/>
              </a:lnSpc>
              <a:spcBef>
                <a:spcPts val="105"/>
              </a:spcBef>
            </a:pPr>
            <a:r>
              <a:rPr spc="-425" dirty="0"/>
              <a:t>Hasta</a:t>
            </a:r>
            <a:r>
              <a:rPr spc="-455" dirty="0"/>
              <a:t> </a:t>
            </a:r>
            <a:r>
              <a:rPr spc="-420" dirty="0"/>
              <a:t>Hakları</a:t>
            </a:r>
          </a:p>
          <a:p>
            <a:pPr algn="ctr">
              <a:lnSpc>
                <a:spcPts val="2805"/>
              </a:lnSpc>
            </a:pPr>
            <a:r>
              <a:rPr sz="2550" b="0" spc="-120" dirty="0">
                <a:latin typeface="Lucida Sans"/>
                <a:cs typeface="Lucida Sans"/>
              </a:rPr>
              <a:t>Hasta </a:t>
            </a:r>
            <a:r>
              <a:rPr sz="2550" b="0" spc="-160" dirty="0">
                <a:latin typeface="Lucida Sans"/>
                <a:cs typeface="Lucida Sans"/>
              </a:rPr>
              <a:t>Haklarının </a:t>
            </a:r>
            <a:r>
              <a:rPr sz="2550" b="0" spc="-180" dirty="0">
                <a:latin typeface="Lucida Sans"/>
                <a:cs typeface="Lucida Sans"/>
              </a:rPr>
              <a:t>Gelişimi </a:t>
            </a:r>
            <a:r>
              <a:rPr sz="2550" b="0" spc="-65" dirty="0">
                <a:latin typeface="Lucida Sans"/>
                <a:cs typeface="Lucida Sans"/>
              </a:rPr>
              <a:t>ve </a:t>
            </a:r>
            <a:r>
              <a:rPr sz="2550" b="0" spc="-114" dirty="0">
                <a:latin typeface="Lucida Sans"/>
                <a:cs typeface="Lucida Sans"/>
              </a:rPr>
              <a:t>Mevzuat  </a:t>
            </a:r>
            <a:r>
              <a:rPr sz="2550" b="0" spc="-260" dirty="0">
                <a:latin typeface="Lucida Sans"/>
                <a:cs typeface="Lucida Sans"/>
              </a:rPr>
              <a:t>Hükümleri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94133" y="1886146"/>
            <a:ext cx="14716760" cy="8170545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389255" indent="-376555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Dünyada Hasta</a:t>
            </a:r>
            <a:r>
              <a:rPr sz="2950" spc="-3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Hakları: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1972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2950" spc="-61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Amerikan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Hastaneler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Birliği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Hakları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Bildirgesi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0" dirty="0">
                <a:solidFill>
                  <a:srgbClr val="2E2E2E"/>
                </a:solidFill>
                <a:latin typeface="Tahoma"/>
                <a:cs typeface="Tahoma"/>
              </a:rPr>
              <a:t>1981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 </a:t>
            </a:r>
            <a:r>
              <a:rPr sz="2950" spc="-125" dirty="0">
                <a:solidFill>
                  <a:srgbClr val="2E2E2E"/>
                </a:solidFill>
                <a:latin typeface="Lucida Sans"/>
                <a:cs typeface="Lucida Sans"/>
              </a:rPr>
              <a:t>Dünya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Tıp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Birliği </a:t>
            </a: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Lizbon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Hakları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Bildirgesi </a:t>
            </a:r>
            <a:r>
              <a:rPr sz="2950" spc="-290" dirty="0">
                <a:solidFill>
                  <a:srgbClr val="2E2E2E"/>
                </a:solidFill>
                <a:latin typeface="Lucida Sans"/>
                <a:cs typeface="Lucida Sans"/>
              </a:rPr>
              <a:t>(İlk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Uluslararası</a:t>
            </a:r>
            <a:r>
              <a:rPr sz="2950" spc="-69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459" dirty="0">
                <a:solidFill>
                  <a:srgbClr val="2E2E2E"/>
                </a:solidFill>
                <a:latin typeface="Lucida Sans"/>
                <a:cs typeface="Lucida Sans"/>
              </a:rPr>
              <a:t>Düzenleme</a:t>
            </a:r>
            <a:r>
              <a:rPr sz="2950" spc="-459" dirty="0">
                <a:solidFill>
                  <a:srgbClr val="2E2E2E"/>
                </a:solidFill>
                <a:latin typeface="Tahoma"/>
                <a:cs typeface="Tahoma"/>
              </a:rPr>
              <a:t>)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1993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Finlandiya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Hakları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Kanunu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(Hasta</a:t>
            </a:r>
            <a:r>
              <a:rPr sz="2950" spc="-6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Haklarına </a:t>
            </a:r>
            <a:r>
              <a:rPr sz="2950" spc="-290" dirty="0">
                <a:solidFill>
                  <a:srgbClr val="2E2E2E"/>
                </a:solidFill>
                <a:latin typeface="Lucida Sans"/>
                <a:cs typeface="Lucida Sans"/>
              </a:rPr>
              <a:t>İlişkin </a:t>
            </a:r>
            <a:r>
              <a:rPr sz="2950" spc="-320" dirty="0">
                <a:solidFill>
                  <a:srgbClr val="2E2E2E"/>
                </a:solidFill>
                <a:latin typeface="Lucida Sans"/>
                <a:cs typeface="Lucida Sans"/>
              </a:rPr>
              <a:t>İlk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Kanun)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1994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2950" spc="-4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120" dirty="0">
                <a:solidFill>
                  <a:srgbClr val="2E2E2E"/>
                </a:solidFill>
                <a:latin typeface="Lucida Sans"/>
                <a:cs typeface="Lucida Sans"/>
              </a:rPr>
              <a:t>Dünya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Tıp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Birliği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Amsterdam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Hakları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Bildirgesi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0" dirty="0">
                <a:solidFill>
                  <a:srgbClr val="2E2E2E"/>
                </a:solidFill>
                <a:latin typeface="Tahoma"/>
                <a:cs typeface="Tahoma"/>
              </a:rPr>
              <a:t>1995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2950" spc="-4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125" dirty="0">
                <a:solidFill>
                  <a:srgbClr val="2E2E2E"/>
                </a:solidFill>
                <a:latin typeface="Lucida Sans"/>
                <a:cs typeface="Lucida Sans"/>
              </a:rPr>
              <a:t>Dünya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Tıp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Birliği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Bali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Hakları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Bildirgesi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Türkiye’de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Hasta</a:t>
            </a:r>
            <a:r>
              <a:rPr sz="2950" spc="-35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Hakları: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1928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2950" spc="-50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Tababat 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Şuabatı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Sanatlarının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Tarzı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İcrasına </a:t>
            </a:r>
            <a:r>
              <a:rPr sz="2950" spc="25" dirty="0">
                <a:solidFill>
                  <a:srgbClr val="2E2E2E"/>
                </a:solidFill>
                <a:latin typeface="Tahoma"/>
                <a:cs typeface="Tahoma"/>
              </a:rPr>
              <a:t>Dair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Kanun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1987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Sağlık</a:t>
            </a:r>
            <a:r>
              <a:rPr sz="2950" spc="-13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5" dirty="0">
                <a:solidFill>
                  <a:srgbClr val="2E2E2E"/>
                </a:solidFill>
                <a:latin typeface="Tahoma"/>
                <a:cs typeface="Tahoma"/>
              </a:rPr>
              <a:t>Hizmetleri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Temel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Kanunu</a:t>
            </a:r>
            <a:r>
              <a:rPr sz="2950" spc="-13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(3359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sayılı</a:t>
            </a:r>
            <a:r>
              <a:rPr sz="2950" spc="-14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Kanun)</a:t>
            </a:r>
            <a:endParaRPr sz="2950">
              <a:latin typeface="Tahoma"/>
              <a:cs typeface="Tahoma"/>
            </a:endParaRPr>
          </a:p>
          <a:p>
            <a:pPr marL="1143635" lvl="1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1993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İlaç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Araştırmaları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Hakkında</a:t>
            </a:r>
            <a:r>
              <a:rPr sz="2950" spc="-66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Yönetmelik</a:t>
            </a:r>
            <a:endParaRPr sz="2950">
              <a:latin typeface="Lucida Sans"/>
              <a:cs typeface="Lucida Sans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1998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2950" spc="-4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Hakları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Yönetmeliği</a:t>
            </a:r>
            <a:endParaRPr sz="2950">
              <a:latin typeface="Lucida Sans"/>
              <a:cs typeface="Lucida Sans"/>
            </a:endParaRPr>
          </a:p>
          <a:p>
            <a:pPr marL="1143635" lvl="1" indent="-37719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143635" algn="l"/>
                <a:tab pos="1144270" algn="l"/>
              </a:tabLst>
            </a:pPr>
            <a:r>
              <a:rPr sz="2950" spc="105" dirty="0">
                <a:solidFill>
                  <a:srgbClr val="2E2E2E"/>
                </a:solidFill>
                <a:latin typeface="Tahoma"/>
                <a:cs typeface="Tahoma"/>
              </a:rPr>
              <a:t>1999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240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2950" spc="-14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Türk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Tabipler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Birliği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Hekimlik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ve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40" dirty="0">
                <a:solidFill>
                  <a:srgbClr val="2E2E2E"/>
                </a:solidFill>
                <a:latin typeface="Tahoma"/>
                <a:cs typeface="Tahoma"/>
              </a:rPr>
              <a:t>Meslek</a:t>
            </a:r>
            <a:r>
              <a:rPr sz="2950" spc="-12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60" dirty="0">
                <a:solidFill>
                  <a:srgbClr val="2E2E2E"/>
                </a:solidFill>
                <a:latin typeface="Lucida Sans"/>
                <a:cs typeface="Lucida Sans"/>
              </a:rPr>
              <a:t>Etiği</a:t>
            </a:r>
            <a:r>
              <a:rPr sz="2950" spc="-13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175" dirty="0">
                <a:solidFill>
                  <a:srgbClr val="2E2E2E"/>
                </a:solidFill>
                <a:latin typeface="Lucida Sans"/>
                <a:cs typeface="Lucida Sans"/>
              </a:rPr>
              <a:t>Kuralları</a:t>
            </a:r>
            <a:endParaRPr sz="29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4038" y="411853"/>
            <a:ext cx="10739120" cy="113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25" dirty="0"/>
              <a:t>Hasta </a:t>
            </a:r>
            <a:r>
              <a:rPr spc="-420" dirty="0"/>
              <a:t>Hakları</a:t>
            </a:r>
            <a:r>
              <a:rPr spc="-355" dirty="0"/>
              <a:t> </a:t>
            </a:r>
            <a:r>
              <a:rPr spc="-445" dirty="0"/>
              <a:t>Yönetmeliği</a:t>
            </a:r>
          </a:p>
        </p:txBody>
      </p:sp>
      <p:sp>
        <p:nvSpPr>
          <p:cNvPr id="3" name="object 3"/>
          <p:cNvSpPr/>
          <p:nvPr/>
        </p:nvSpPr>
        <p:spPr>
          <a:xfrm>
            <a:off x="9428667" y="2037305"/>
            <a:ext cx="1280795" cy="75565"/>
          </a:xfrm>
          <a:custGeom>
            <a:avLst/>
            <a:gdLst/>
            <a:ahLst/>
            <a:cxnLst/>
            <a:rect l="l" t="t" r="r" b="b"/>
            <a:pathLst>
              <a:path w="1280795" h="75564">
                <a:moveTo>
                  <a:pt x="0" y="75409"/>
                </a:moveTo>
                <a:lnTo>
                  <a:pt x="1280700" y="75409"/>
                </a:lnTo>
                <a:lnTo>
                  <a:pt x="1280700" y="0"/>
                </a:lnTo>
                <a:lnTo>
                  <a:pt x="0" y="0"/>
                </a:lnTo>
                <a:lnTo>
                  <a:pt x="0" y="75409"/>
                </a:lnTo>
                <a:close/>
              </a:path>
            </a:pathLst>
          </a:custGeom>
          <a:solidFill>
            <a:srgbClr val="44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12208" y="1451705"/>
            <a:ext cx="15517494" cy="814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73195">
              <a:lnSpc>
                <a:spcPct val="100000"/>
              </a:lnSpc>
              <a:spcBef>
                <a:spcPts val="100"/>
              </a:spcBef>
            </a:pPr>
            <a:r>
              <a:rPr sz="2550" spc="-145" dirty="0">
                <a:solidFill>
                  <a:srgbClr val="2E2E2E"/>
                </a:solidFill>
                <a:latin typeface="Lucida Sans"/>
                <a:cs typeface="Lucida Sans"/>
              </a:rPr>
              <a:t>Özel </a:t>
            </a:r>
            <a:r>
              <a:rPr sz="2550" spc="-110" dirty="0">
                <a:solidFill>
                  <a:srgbClr val="2E2E2E"/>
                </a:solidFill>
                <a:latin typeface="Lucida Sans"/>
                <a:cs typeface="Lucida Sans"/>
              </a:rPr>
              <a:t>Hayatın </a:t>
            </a:r>
            <a:r>
              <a:rPr sz="2550" spc="-204" dirty="0">
                <a:solidFill>
                  <a:srgbClr val="2E2E2E"/>
                </a:solidFill>
                <a:latin typeface="Lucida Sans"/>
                <a:cs typeface="Lucida Sans"/>
              </a:rPr>
              <a:t>Gizliliği </a:t>
            </a:r>
            <a:r>
              <a:rPr sz="2550" spc="-65" dirty="0">
                <a:solidFill>
                  <a:srgbClr val="2E2E2E"/>
                </a:solidFill>
                <a:latin typeface="Lucida Sans"/>
                <a:cs typeface="Lucida Sans"/>
              </a:rPr>
              <a:t>ve </a:t>
            </a:r>
            <a:r>
              <a:rPr sz="2550" spc="-120" dirty="0">
                <a:solidFill>
                  <a:srgbClr val="2E2E2E"/>
                </a:solidFill>
                <a:latin typeface="Lucida Sans"/>
                <a:cs typeface="Lucida Sans"/>
              </a:rPr>
              <a:t>Mahremiyete </a:t>
            </a:r>
            <a:r>
              <a:rPr sz="2550" spc="-260" dirty="0">
                <a:solidFill>
                  <a:srgbClr val="2E2E2E"/>
                </a:solidFill>
                <a:latin typeface="Lucida Sans"/>
                <a:cs typeface="Lucida Sans"/>
              </a:rPr>
              <a:t>İlişkin</a:t>
            </a:r>
            <a:r>
              <a:rPr sz="2550" spc="-1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550" spc="-165" dirty="0">
                <a:solidFill>
                  <a:srgbClr val="2E2E2E"/>
                </a:solidFill>
                <a:latin typeface="Lucida Sans"/>
                <a:cs typeface="Lucida Sans"/>
              </a:rPr>
              <a:t>Hükümler</a:t>
            </a:r>
            <a:endParaRPr sz="2550">
              <a:latin typeface="Lucida Sans"/>
              <a:cs typeface="Lucida Sans"/>
            </a:endParaRPr>
          </a:p>
          <a:p>
            <a:pPr marL="389255" marR="5080" indent="-376555">
              <a:lnSpc>
                <a:spcPct val="151000"/>
              </a:lnSpc>
              <a:spcBef>
                <a:spcPts val="208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Kanun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950" spc="-220" dirty="0">
                <a:solidFill>
                  <a:srgbClr val="2E2E2E"/>
                </a:solidFill>
                <a:latin typeface="Lucida Sans"/>
                <a:cs typeface="Lucida Sans"/>
              </a:rPr>
              <a:t>müsaade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edilen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haller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tıbbi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zorunluluklar </a:t>
            </a:r>
            <a:r>
              <a:rPr sz="2950" spc="-245" dirty="0">
                <a:solidFill>
                  <a:srgbClr val="2E2E2E"/>
                </a:solidFill>
                <a:latin typeface="Lucida Sans"/>
                <a:cs typeface="Lucida Sans"/>
              </a:rPr>
              <a:t>dışında</a:t>
            </a:r>
            <a:r>
              <a:rPr sz="2950" spc="-245" dirty="0">
                <a:solidFill>
                  <a:srgbClr val="2E2E2E"/>
                </a:solidFill>
                <a:latin typeface="Tahoma"/>
                <a:cs typeface="Tahoma"/>
              </a:rPr>
              <a:t>,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hastanın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özel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hayatının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345" dirty="0">
                <a:solidFill>
                  <a:srgbClr val="2E2E2E"/>
                </a:solidFill>
                <a:latin typeface="Tahoma"/>
                <a:cs typeface="Tahoma"/>
              </a:rPr>
              <a:t>aile 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hayatının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gizliliğine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dokunulamaz </a:t>
            </a:r>
            <a:r>
              <a:rPr sz="2300" spc="-15" dirty="0">
                <a:solidFill>
                  <a:srgbClr val="2E2E2E"/>
                </a:solidFill>
                <a:latin typeface="Tahoma"/>
                <a:cs typeface="Tahoma"/>
              </a:rPr>
              <a:t>(HHY,</a:t>
            </a:r>
            <a:r>
              <a:rPr sz="2300" spc="-48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2300" spc="-50" dirty="0">
                <a:solidFill>
                  <a:srgbClr val="2E2E2E"/>
                </a:solidFill>
                <a:latin typeface="Tahoma"/>
                <a:cs typeface="Tahoma"/>
              </a:rPr>
              <a:t>5/f)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2E2E2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89255" indent="-376555">
              <a:lnSpc>
                <a:spcPct val="100000"/>
              </a:lnSpc>
              <a:spcBef>
                <a:spcPts val="312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110" dirty="0">
                <a:solidFill>
                  <a:srgbClr val="2E2E2E"/>
                </a:solidFill>
                <a:latin typeface="Lucida Sans"/>
                <a:cs typeface="Lucida Sans"/>
              </a:rPr>
              <a:t>Mahremiyete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Saygı 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Gösterilmesi</a:t>
            </a:r>
            <a:r>
              <a:rPr sz="2950" spc="-5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2E2E2E"/>
                </a:solidFill>
                <a:latin typeface="Tahoma"/>
                <a:cs typeface="Tahoma"/>
              </a:rPr>
              <a:t>(HHY,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2300" spc="-45" dirty="0">
                <a:solidFill>
                  <a:srgbClr val="2E2E2E"/>
                </a:solidFill>
                <a:latin typeface="Tahoma"/>
                <a:cs typeface="Tahoma"/>
              </a:rPr>
              <a:t>21)</a:t>
            </a:r>
            <a:endParaRPr sz="2300">
              <a:latin typeface="Tahoma"/>
              <a:cs typeface="Tahoma"/>
            </a:endParaRPr>
          </a:p>
          <a:p>
            <a:pPr marL="753745" marR="6350" lvl="1" indent="-377190" algn="just">
              <a:lnSpc>
                <a:spcPts val="5340"/>
              </a:lnSpc>
              <a:spcBef>
                <a:spcPts val="480"/>
              </a:spcBef>
              <a:buFont typeface="Arial"/>
              <a:buChar char="•"/>
              <a:tabLst>
                <a:tab pos="754380" algn="l"/>
              </a:tabLst>
            </a:pP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Hastanın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,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mahremiyetine 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saygı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gösterilmesi </a:t>
            </a:r>
            <a:r>
              <a:rPr sz="2950" spc="-75" dirty="0">
                <a:solidFill>
                  <a:srgbClr val="2E2E2E"/>
                </a:solidFill>
                <a:latin typeface="Tahoma"/>
                <a:cs typeface="Tahoma"/>
              </a:rPr>
              <a:t>esastır.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mahremiyetinin 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korunmasını 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açıkça</a:t>
            </a:r>
            <a:r>
              <a:rPr sz="2950" spc="5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talep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de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edebilir. </a:t>
            </a:r>
            <a:r>
              <a:rPr sz="2950" spc="75" dirty="0">
                <a:solidFill>
                  <a:srgbClr val="2E2E2E"/>
                </a:solidFill>
                <a:latin typeface="Tahoma"/>
                <a:cs typeface="Tahoma"/>
              </a:rPr>
              <a:t>Her 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türlü </a:t>
            </a:r>
            <a:r>
              <a:rPr sz="2950" spc="-185" dirty="0">
                <a:solidFill>
                  <a:srgbClr val="2E2E2E"/>
                </a:solidFill>
                <a:latin typeface="Lucida Sans"/>
                <a:cs typeface="Lucida Sans"/>
              </a:rPr>
              <a:t>tıbbi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müdahale</a:t>
            </a:r>
            <a:r>
              <a:rPr sz="2950" spc="-215" dirty="0">
                <a:solidFill>
                  <a:srgbClr val="2E2E2E"/>
                </a:solidFill>
                <a:latin typeface="Tahoma"/>
                <a:cs typeface="Tahoma"/>
              </a:rPr>
              <a:t>,</a:t>
            </a:r>
            <a:r>
              <a:rPr sz="2950" spc="48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hastanın</a:t>
            </a:r>
            <a:r>
              <a:rPr sz="2950" spc="55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mahremiyetine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saygı  gösterilmek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suretiyle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icra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edilir. 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Mahremiyete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saygı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gösterilmesi 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bunu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istemek</a:t>
            </a:r>
            <a:r>
              <a:rPr sz="2950" spc="-4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54" dirty="0">
                <a:solidFill>
                  <a:srgbClr val="2E2E2E"/>
                </a:solidFill>
                <a:latin typeface="Lucida Sans"/>
                <a:cs typeface="Lucida Sans"/>
              </a:rPr>
              <a:t>hakkı</a:t>
            </a:r>
            <a:r>
              <a:rPr sz="2950" spc="-254" dirty="0">
                <a:solidFill>
                  <a:srgbClr val="2E2E2E"/>
                </a:solidFill>
                <a:latin typeface="Tahoma"/>
                <a:cs typeface="Tahoma"/>
              </a:rPr>
              <a:t>;</a:t>
            </a:r>
            <a:endParaRPr sz="2950">
              <a:latin typeface="Tahoma"/>
              <a:cs typeface="Tahoma"/>
            </a:endParaRPr>
          </a:p>
          <a:p>
            <a:pPr marL="1508125" lvl="2" indent="-377190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1508125" algn="l"/>
                <a:tab pos="1508760" algn="l"/>
              </a:tabLst>
            </a:pPr>
            <a:r>
              <a:rPr sz="2950" spc="-165" dirty="0">
                <a:solidFill>
                  <a:srgbClr val="2E2E2E"/>
                </a:solidFill>
                <a:latin typeface="Lucida Sans"/>
                <a:cs typeface="Lucida Sans"/>
              </a:rPr>
              <a:t>Hastanın</a:t>
            </a:r>
            <a:r>
              <a:rPr sz="2950" spc="-165" dirty="0">
                <a:solidFill>
                  <a:srgbClr val="2E2E2E"/>
                </a:solidFill>
                <a:latin typeface="Tahoma"/>
                <a:cs typeface="Tahoma"/>
              </a:rPr>
              <a:t>,</a:t>
            </a:r>
            <a:r>
              <a:rPr sz="2950" spc="-12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sağlık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durumu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ile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ilgili</a:t>
            </a:r>
            <a:r>
              <a:rPr sz="2950" spc="-16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tıbbi</a:t>
            </a:r>
            <a:r>
              <a:rPr sz="2950" spc="-16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değerlendirmelerin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gizlilik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içerisinde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yürütülmesini,</a:t>
            </a:r>
            <a:endParaRPr sz="2950">
              <a:latin typeface="Tahoma"/>
              <a:cs typeface="Tahoma"/>
            </a:endParaRPr>
          </a:p>
          <a:p>
            <a:pPr marL="1508125" marR="9525" lvl="2" indent="-377190">
              <a:lnSpc>
                <a:spcPct val="151000"/>
              </a:lnSpc>
              <a:buFont typeface="Arial"/>
              <a:buChar char="•"/>
              <a:tabLst>
                <a:tab pos="1508125" algn="l"/>
                <a:tab pos="1508760" algn="l"/>
                <a:tab pos="3877310" algn="l"/>
                <a:tab pos="5455920" algn="l"/>
                <a:tab pos="7211695" algn="l"/>
                <a:tab pos="7865109" algn="l"/>
                <a:tab pos="8994140" algn="l"/>
                <a:tab pos="9625965" algn="l"/>
                <a:tab pos="11444605" algn="l"/>
                <a:tab pos="12770485" algn="l"/>
                <a:tab pos="14686280" algn="l"/>
              </a:tabLst>
            </a:pPr>
            <a:r>
              <a:rPr sz="2950" spc="75" dirty="0">
                <a:solidFill>
                  <a:srgbClr val="2E2E2E"/>
                </a:solidFill>
                <a:latin typeface="Tahoma"/>
                <a:cs typeface="Tahoma"/>
              </a:rPr>
              <a:t>Mua</a:t>
            </a:r>
            <a:r>
              <a:rPr sz="2950" spc="50" dirty="0">
                <a:solidFill>
                  <a:srgbClr val="2E2E2E"/>
                </a:solidFill>
                <a:latin typeface="Tahoma"/>
                <a:cs typeface="Tahoma"/>
              </a:rPr>
              <a:t>y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eneni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n</a:t>
            </a:r>
            <a:r>
              <a:rPr sz="2950" spc="-245" dirty="0">
                <a:solidFill>
                  <a:srgbClr val="2E2E2E"/>
                </a:solidFill>
                <a:latin typeface="Tahoma"/>
                <a:cs typeface="Tahoma"/>
              </a:rPr>
              <a:t>,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25" dirty="0">
                <a:solidFill>
                  <a:srgbClr val="2E2E2E"/>
                </a:solidFill>
                <a:latin typeface="Lucida Sans"/>
                <a:cs typeface="Lucida Sans"/>
              </a:rPr>
              <a:t>teşh</a:t>
            </a:r>
            <a:r>
              <a:rPr sz="2950" spc="-114" dirty="0">
                <a:solidFill>
                  <a:srgbClr val="2E2E2E"/>
                </a:solidFill>
                <a:latin typeface="Lucida Sans"/>
                <a:cs typeface="Lucida Sans"/>
              </a:rPr>
              <a:t>i</a:t>
            </a:r>
            <a:r>
              <a:rPr sz="2950" spc="-180" dirty="0">
                <a:solidFill>
                  <a:srgbClr val="2E2E2E"/>
                </a:solidFill>
                <a:latin typeface="Lucida Sans"/>
                <a:cs typeface="Lucida Sans"/>
              </a:rPr>
              <a:t>si</a:t>
            </a:r>
            <a:r>
              <a:rPr sz="2950" spc="-295" dirty="0">
                <a:solidFill>
                  <a:srgbClr val="2E2E2E"/>
                </a:solidFill>
                <a:latin typeface="Lucida Sans"/>
                <a:cs typeface="Lucida Sans"/>
              </a:rPr>
              <a:t>n</a:t>
            </a:r>
            <a:r>
              <a:rPr sz="2950" spc="-245" dirty="0">
                <a:solidFill>
                  <a:srgbClr val="2E2E2E"/>
                </a:solidFill>
                <a:latin typeface="Tahoma"/>
                <a:cs typeface="Tahoma"/>
              </a:rPr>
              <a:t>,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ted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vinin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v</a:t>
            </a:r>
            <a:r>
              <a:rPr sz="2950" spc="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hasta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229" dirty="0">
                <a:solidFill>
                  <a:srgbClr val="2E2E2E"/>
                </a:solidFill>
                <a:latin typeface="Lucida Sans"/>
                <a:cs typeface="Lucida Sans"/>
              </a:rPr>
              <a:t>doğrudan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teması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ge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ektiren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455" dirty="0">
                <a:solidFill>
                  <a:srgbClr val="2E2E2E"/>
                </a:solidFill>
                <a:latin typeface="Lucida Sans"/>
                <a:cs typeface="Lucida Sans"/>
              </a:rPr>
              <a:t>diğ</a:t>
            </a:r>
            <a:r>
              <a:rPr sz="2950" spc="-440" dirty="0">
                <a:solidFill>
                  <a:srgbClr val="2E2E2E"/>
                </a:solidFill>
                <a:latin typeface="Lucida Sans"/>
                <a:cs typeface="Lucida Sans"/>
              </a:rPr>
              <a:t>e</a:t>
            </a:r>
            <a:r>
              <a:rPr sz="2950" spc="-340" dirty="0">
                <a:solidFill>
                  <a:srgbClr val="2E2E2E"/>
                </a:solidFill>
                <a:latin typeface="Lucida Sans"/>
                <a:cs typeface="Lucida Sans"/>
              </a:rPr>
              <a:t>r </a:t>
            </a:r>
            <a:r>
              <a:rPr sz="2950" spc="-12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işlemlerin 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makul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bir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gizlilik ortamında</a:t>
            </a:r>
            <a:r>
              <a:rPr sz="2950" spc="-63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gerçekleştirilmesini,</a:t>
            </a:r>
            <a:endParaRPr sz="2950">
              <a:latin typeface="Tahoma"/>
              <a:cs typeface="Tahoma"/>
            </a:endParaRPr>
          </a:p>
          <a:p>
            <a:pPr marL="1508125" lvl="2" indent="-37719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1508125" algn="l"/>
                <a:tab pos="1508760" algn="l"/>
              </a:tabLst>
            </a:pP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Ölüm</a:t>
            </a:r>
            <a:r>
              <a:rPr sz="2950" spc="-204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olayı,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mahremiyetin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bozulması</a:t>
            </a:r>
            <a:r>
              <a:rPr sz="2950" spc="-1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hakkını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vermez.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ts val="8445"/>
              </a:lnSpc>
              <a:spcBef>
                <a:spcPts val="105"/>
              </a:spcBef>
            </a:pPr>
            <a:r>
              <a:rPr spc="-425" dirty="0"/>
              <a:t>Hasta </a:t>
            </a:r>
            <a:r>
              <a:rPr spc="-420" dirty="0"/>
              <a:t>Hakları</a:t>
            </a:r>
            <a:r>
              <a:rPr spc="-355" dirty="0"/>
              <a:t> </a:t>
            </a:r>
            <a:r>
              <a:rPr spc="-445" dirty="0"/>
              <a:t>Yönetmeliği</a:t>
            </a:r>
          </a:p>
          <a:p>
            <a:pPr marL="30480" algn="ctr">
              <a:lnSpc>
                <a:spcPts val="2805"/>
              </a:lnSpc>
            </a:pPr>
            <a:r>
              <a:rPr sz="2550" b="0" spc="-145" dirty="0">
                <a:latin typeface="Lucida Sans"/>
                <a:cs typeface="Lucida Sans"/>
              </a:rPr>
              <a:t>Özel </a:t>
            </a:r>
            <a:r>
              <a:rPr sz="2550" b="0" spc="-110" dirty="0">
                <a:latin typeface="Lucida Sans"/>
                <a:cs typeface="Lucida Sans"/>
              </a:rPr>
              <a:t>Hayatın </a:t>
            </a:r>
            <a:r>
              <a:rPr sz="2550" b="0" spc="-204" dirty="0">
                <a:latin typeface="Lucida Sans"/>
                <a:cs typeface="Lucida Sans"/>
              </a:rPr>
              <a:t>Gizliliği </a:t>
            </a:r>
            <a:r>
              <a:rPr sz="2550" b="0" spc="-65" dirty="0">
                <a:latin typeface="Lucida Sans"/>
                <a:cs typeface="Lucida Sans"/>
              </a:rPr>
              <a:t>ve </a:t>
            </a:r>
            <a:r>
              <a:rPr sz="2550" b="0" spc="-120" dirty="0">
                <a:latin typeface="Lucida Sans"/>
                <a:cs typeface="Lucida Sans"/>
              </a:rPr>
              <a:t>Mahremiyete </a:t>
            </a:r>
            <a:r>
              <a:rPr sz="2550" b="0" spc="-260" dirty="0">
                <a:latin typeface="Lucida Sans"/>
                <a:cs typeface="Lucida Sans"/>
              </a:rPr>
              <a:t>İlişkin</a:t>
            </a:r>
            <a:r>
              <a:rPr sz="2550" b="0" spc="-15" dirty="0">
                <a:latin typeface="Lucida Sans"/>
                <a:cs typeface="Lucida Sans"/>
              </a:rPr>
              <a:t> </a:t>
            </a:r>
            <a:r>
              <a:rPr sz="2550" b="0" spc="-165" dirty="0">
                <a:latin typeface="Lucida Sans"/>
                <a:cs typeface="Lucida Sans"/>
              </a:rPr>
              <a:t>Hükümler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2208" y="2858904"/>
            <a:ext cx="15514319" cy="3645535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389255" indent="-376555">
              <a:lnSpc>
                <a:spcPct val="100000"/>
              </a:lnSpc>
              <a:spcBef>
                <a:spcPts val="167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650" spc="-125" dirty="0">
                <a:solidFill>
                  <a:srgbClr val="2E2E2E"/>
                </a:solidFill>
                <a:latin typeface="Lucida Sans"/>
                <a:cs typeface="Lucida Sans"/>
              </a:rPr>
              <a:t>Bilgilerin </a:t>
            </a:r>
            <a:r>
              <a:rPr sz="2650" spc="-155" dirty="0">
                <a:solidFill>
                  <a:srgbClr val="2E2E2E"/>
                </a:solidFill>
                <a:latin typeface="Lucida Sans"/>
                <a:cs typeface="Lucida Sans"/>
              </a:rPr>
              <a:t>Gizli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Tutulması (HHY,</a:t>
            </a:r>
            <a:r>
              <a:rPr sz="2650" spc="-509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145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23)</a:t>
            </a:r>
            <a:endParaRPr sz="2650">
              <a:latin typeface="Tahoma"/>
              <a:cs typeface="Tahoma"/>
            </a:endParaRPr>
          </a:p>
          <a:p>
            <a:pPr marL="753745" marR="5080" lvl="1" indent="-377190" algn="just">
              <a:lnSpc>
                <a:spcPct val="149400"/>
              </a:lnSpc>
              <a:buFont typeface="Arial"/>
              <a:buChar char="•"/>
              <a:tabLst>
                <a:tab pos="754380" algn="l"/>
              </a:tabLst>
            </a:pPr>
            <a:r>
              <a:rPr sz="2650" spc="-85" dirty="0">
                <a:solidFill>
                  <a:srgbClr val="2E2E2E"/>
                </a:solidFill>
                <a:latin typeface="Tahoma"/>
                <a:cs typeface="Tahoma"/>
              </a:rPr>
              <a:t>Sağlık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hizmetinin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verilmesi </a:t>
            </a:r>
            <a:r>
              <a:rPr sz="2650" spc="-45" dirty="0">
                <a:solidFill>
                  <a:srgbClr val="2E2E2E"/>
                </a:solidFill>
                <a:latin typeface="Tahoma"/>
                <a:cs typeface="Tahoma"/>
              </a:rPr>
              <a:t>sebebiyle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edinilen </a:t>
            </a:r>
            <a:r>
              <a:rPr sz="2650" spc="-70" dirty="0">
                <a:solidFill>
                  <a:srgbClr val="2E2E2E"/>
                </a:solidFill>
                <a:latin typeface="Tahoma"/>
                <a:cs typeface="Tahoma"/>
              </a:rPr>
              <a:t>bilgiler,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kanun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müsaade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edilen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haller </a:t>
            </a:r>
            <a:r>
              <a:rPr sz="2650" spc="-235" dirty="0">
                <a:solidFill>
                  <a:srgbClr val="2E2E2E"/>
                </a:solidFill>
                <a:latin typeface="Lucida Sans"/>
                <a:cs typeface="Lucida Sans"/>
              </a:rPr>
              <a:t>dışında, </a:t>
            </a:r>
            <a:r>
              <a:rPr sz="2650" spc="-1035" dirty="0">
                <a:solidFill>
                  <a:srgbClr val="2E2E2E"/>
                </a:solidFill>
                <a:latin typeface="Lucida Sans"/>
                <a:cs typeface="Lucida Sans"/>
              </a:rPr>
              <a:t>hiçbir </a:t>
            </a:r>
            <a:r>
              <a:rPr sz="2650" spc="-83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şekilde</a:t>
            </a:r>
            <a:r>
              <a:rPr sz="2650" spc="-13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650" spc="-95" dirty="0">
                <a:solidFill>
                  <a:srgbClr val="2E2E2E"/>
                </a:solidFill>
                <a:latin typeface="Tahoma"/>
                <a:cs typeface="Tahoma"/>
              </a:rPr>
              <a:t>açıklanamaz.</a:t>
            </a:r>
            <a:endParaRPr sz="2650">
              <a:latin typeface="Tahoma"/>
              <a:cs typeface="Tahoma"/>
            </a:endParaRPr>
          </a:p>
          <a:p>
            <a:pPr marL="753745" marR="5080" lvl="1" indent="-377190" algn="just">
              <a:lnSpc>
                <a:spcPct val="149400"/>
              </a:lnSpc>
              <a:buFont typeface="Arial"/>
              <a:buChar char="•"/>
              <a:tabLst>
                <a:tab pos="754380" algn="l"/>
              </a:tabLst>
            </a:pPr>
            <a:r>
              <a:rPr sz="2650" dirty="0">
                <a:solidFill>
                  <a:srgbClr val="2E2E2E"/>
                </a:solidFill>
                <a:latin typeface="Tahoma"/>
                <a:cs typeface="Tahoma"/>
              </a:rPr>
              <a:t>Hukuki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60" dirty="0">
                <a:solidFill>
                  <a:srgbClr val="2E2E2E"/>
                </a:solidFill>
                <a:latin typeface="Tahoma"/>
                <a:cs typeface="Tahoma"/>
              </a:rPr>
              <a:t>ahlaki </a:t>
            </a:r>
            <a:r>
              <a:rPr sz="2650" spc="-155" dirty="0">
                <a:solidFill>
                  <a:srgbClr val="2E2E2E"/>
                </a:solidFill>
                <a:latin typeface="Lucida Sans"/>
                <a:cs typeface="Lucida Sans"/>
              </a:rPr>
              <a:t>yönden </a:t>
            </a:r>
            <a:r>
              <a:rPr sz="2650" spc="-165" dirty="0">
                <a:solidFill>
                  <a:srgbClr val="2E2E2E"/>
                </a:solidFill>
                <a:latin typeface="Lucida Sans"/>
                <a:cs typeface="Lucida Sans"/>
              </a:rPr>
              <a:t>geçerli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210" dirty="0">
                <a:solidFill>
                  <a:srgbClr val="2E2E2E"/>
                </a:solidFill>
                <a:latin typeface="Lucida Sans"/>
                <a:cs typeface="Lucida Sans"/>
              </a:rPr>
              <a:t>haklı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bir </a:t>
            </a:r>
            <a:r>
              <a:rPr sz="2650" spc="-25" dirty="0">
                <a:solidFill>
                  <a:srgbClr val="2E2E2E"/>
                </a:solidFill>
                <a:latin typeface="Tahoma"/>
                <a:cs typeface="Tahoma"/>
              </a:rPr>
              <a:t>sebebe </a:t>
            </a:r>
            <a:r>
              <a:rPr sz="2650" spc="-215" dirty="0">
                <a:solidFill>
                  <a:srgbClr val="2E2E2E"/>
                </a:solidFill>
                <a:latin typeface="Lucida Sans"/>
                <a:cs typeface="Lucida Sans"/>
              </a:rPr>
              <a:t>dayanmaksızın </a:t>
            </a:r>
            <a:r>
              <a:rPr sz="2650" spc="-80" dirty="0">
                <a:solidFill>
                  <a:srgbClr val="2E2E2E"/>
                </a:solidFill>
                <a:latin typeface="Tahoma"/>
                <a:cs typeface="Tahoma"/>
              </a:rPr>
              <a:t>hastaya </a:t>
            </a:r>
            <a:r>
              <a:rPr sz="2650" spc="-75" dirty="0">
                <a:solidFill>
                  <a:srgbClr val="2E2E2E"/>
                </a:solidFill>
                <a:latin typeface="Tahoma"/>
                <a:cs typeface="Tahoma"/>
              </a:rPr>
              <a:t>zarar </a:t>
            </a:r>
            <a:r>
              <a:rPr sz="2650" spc="-55" dirty="0">
                <a:solidFill>
                  <a:srgbClr val="2E2E2E"/>
                </a:solidFill>
                <a:latin typeface="Tahoma"/>
                <a:cs typeface="Tahoma"/>
              </a:rPr>
              <a:t>verme </a:t>
            </a:r>
            <a:r>
              <a:rPr sz="2650" spc="-60" dirty="0">
                <a:solidFill>
                  <a:srgbClr val="2E2E2E"/>
                </a:solidFill>
                <a:latin typeface="Tahoma"/>
                <a:cs typeface="Tahoma"/>
              </a:rPr>
              <a:t>ihtimali  bulunan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bilginin ifşa </a:t>
            </a:r>
            <a:r>
              <a:rPr sz="2650" spc="-75" dirty="0">
                <a:solidFill>
                  <a:srgbClr val="2E2E2E"/>
                </a:solidFill>
                <a:latin typeface="Tahoma"/>
                <a:cs typeface="Tahoma"/>
              </a:rPr>
              <a:t>edilmesi, </a:t>
            </a:r>
            <a:r>
              <a:rPr sz="2650" spc="-20" dirty="0">
                <a:solidFill>
                  <a:srgbClr val="2E2E2E"/>
                </a:solidFill>
                <a:latin typeface="Tahoma"/>
                <a:cs typeface="Tahoma"/>
              </a:rPr>
              <a:t>personelin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diğer </a:t>
            </a:r>
            <a:r>
              <a:rPr sz="2650" spc="-40" dirty="0">
                <a:solidFill>
                  <a:srgbClr val="2E2E2E"/>
                </a:solidFill>
                <a:latin typeface="Tahoma"/>
                <a:cs typeface="Tahoma"/>
              </a:rPr>
              <a:t>kimselerin hukuki </a:t>
            </a:r>
            <a:r>
              <a:rPr sz="2650" spc="-10" dirty="0">
                <a:solidFill>
                  <a:srgbClr val="2E2E2E"/>
                </a:solidFill>
                <a:latin typeface="Tahoma"/>
                <a:cs typeface="Tahoma"/>
              </a:rPr>
              <a:t>ve </a:t>
            </a:r>
            <a:r>
              <a:rPr sz="2650" spc="-30" dirty="0">
                <a:solidFill>
                  <a:srgbClr val="2E2E2E"/>
                </a:solidFill>
                <a:latin typeface="Tahoma"/>
                <a:cs typeface="Tahoma"/>
              </a:rPr>
              <a:t>cezai </a:t>
            </a:r>
            <a:r>
              <a:rPr sz="2650" spc="-220" dirty="0">
                <a:solidFill>
                  <a:srgbClr val="2E2E2E"/>
                </a:solidFill>
                <a:latin typeface="Lucida Sans"/>
                <a:cs typeface="Lucida Sans"/>
              </a:rPr>
              <a:t>sorumluluğunu </a:t>
            </a:r>
            <a:r>
              <a:rPr sz="2650" spc="-1435" dirty="0">
                <a:solidFill>
                  <a:srgbClr val="2E2E2E"/>
                </a:solidFill>
                <a:latin typeface="Tahoma"/>
                <a:cs typeface="Tahoma"/>
              </a:rPr>
              <a:t>da </a:t>
            </a:r>
            <a:r>
              <a:rPr sz="2650" spc="-819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650" spc="-50" dirty="0">
                <a:solidFill>
                  <a:srgbClr val="2E2E2E"/>
                </a:solidFill>
                <a:latin typeface="Tahoma"/>
                <a:cs typeface="Tahoma"/>
              </a:rPr>
              <a:t>gerektirir.</a:t>
            </a:r>
            <a:endParaRPr sz="26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ts val="8445"/>
              </a:lnSpc>
              <a:spcBef>
                <a:spcPts val="105"/>
              </a:spcBef>
            </a:pPr>
            <a:r>
              <a:rPr spc="-125" dirty="0"/>
              <a:t>TTB </a:t>
            </a:r>
            <a:r>
              <a:rPr spc="-415" dirty="0"/>
              <a:t>Hekimlik </a:t>
            </a:r>
            <a:r>
              <a:rPr spc="-320" dirty="0"/>
              <a:t>Meslek</a:t>
            </a:r>
            <a:r>
              <a:rPr spc="-595" dirty="0"/>
              <a:t> </a:t>
            </a:r>
            <a:r>
              <a:rPr spc="-405" dirty="0"/>
              <a:t>Etiği</a:t>
            </a:r>
          </a:p>
          <a:p>
            <a:pPr marL="29845" algn="ctr">
              <a:lnSpc>
                <a:spcPts val="2805"/>
              </a:lnSpc>
            </a:pPr>
            <a:r>
              <a:rPr sz="2550" b="0" spc="-110" dirty="0">
                <a:latin typeface="Lucida Sans"/>
                <a:cs typeface="Lucida Sans"/>
              </a:rPr>
              <a:t>Sır </a:t>
            </a:r>
            <a:r>
              <a:rPr sz="2550" b="0" spc="-190" dirty="0">
                <a:latin typeface="Lucida Sans"/>
                <a:cs typeface="Lucida Sans"/>
              </a:rPr>
              <a:t>Saklama </a:t>
            </a:r>
            <a:r>
              <a:rPr sz="2550" b="0" spc="-220" dirty="0">
                <a:latin typeface="Lucida Sans"/>
                <a:cs typeface="Lucida Sans"/>
              </a:rPr>
              <a:t>Yükümlülüğü, </a:t>
            </a:r>
            <a:r>
              <a:rPr sz="2550" b="0" spc="-120" dirty="0">
                <a:latin typeface="Lucida Sans"/>
                <a:cs typeface="Lucida Sans"/>
              </a:rPr>
              <a:t>Mahremiyet </a:t>
            </a:r>
            <a:r>
              <a:rPr sz="2550" b="0" spc="-150" dirty="0">
                <a:latin typeface="Lucida Sans"/>
                <a:cs typeface="Lucida Sans"/>
              </a:rPr>
              <a:t>vb.</a:t>
            </a:r>
            <a:r>
              <a:rPr sz="2550" b="0" spc="114" dirty="0">
                <a:latin typeface="Lucida Sans"/>
                <a:cs typeface="Lucida Sans"/>
              </a:rPr>
              <a:t> </a:t>
            </a:r>
            <a:r>
              <a:rPr sz="2550" b="0" spc="-195" dirty="0">
                <a:latin typeface="Lucida Sans"/>
                <a:cs typeface="Lucida Sans"/>
              </a:rPr>
              <a:t>hükümler</a:t>
            </a:r>
            <a:endParaRPr sz="25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2208" y="2523354"/>
            <a:ext cx="15514955" cy="4776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255" marR="5715" indent="-376555">
              <a:lnSpc>
                <a:spcPct val="151000"/>
              </a:lnSpc>
              <a:spcBef>
                <a:spcPts val="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Hekim,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hastasından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mesleğini uygularken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öğrendiği sırları </a:t>
            </a:r>
            <a:r>
              <a:rPr sz="2950" spc="-90" dirty="0">
                <a:solidFill>
                  <a:srgbClr val="2E2E2E"/>
                </a:solidFill>
                <a:latin typeface="Tahoma"/>
                <a:cs typeface="Tahoma"/>
              </a:rPr>
              <a:t>açıklayamaz.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Hastanın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ölmesi ya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da </a:t>
            </a:r>
            <a:r>
              <a:rPr sz="2950" spc="50" dirty="0">
                <a:solidFill>
                  <a:srgbClr val="2E2E2E"/>
                </a:solidFill>
                <a:latin typeface="Tahoma"/>
                <a:cs typeface="Tahoma"/>
              </a:rPr>
              <a:t>o 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hekimle</a:t>
            </a:r>
            <a:r>
              <a:rPr sz="2950" spc="-12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40" dirty="0">
                <a:solidFill>
                  <a:srgbClr val="2E2E2E"/>
                </a:solidFill>
                <a:latin typeface="Lucida Sans"/>
                <a:cs typeface="Lucida Sans"/>
              </a:rPr>
              <a:t>ilişkisinin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sona</a:t>
            </a:r>
            <a:r>
              <a:rPr sz="2950" spc="-12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ermesi,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hekimin</a:t>
            </a:r>
            <a:r>
              <a:rPr sz="2950" spc="-13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bu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yükümlülüğünü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ortadan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kaldırmaz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2E2E2E"/>
                </a:solidFill>
                <a:latin typeface="Tahoma"/>
                <a:cs typeface="Tahoma"/>
              </a:rPr>
              <a:t>(HMEK,</a:t>
            </a:r>
            <a:r>
              <a:rPr sz="230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2300" spc="-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140" dirty="0">
                <a:solidFill>
                  <a:srgbClr val="2E2E2E"/>
                </a:solidFill>
                <a:latin typeface="Tahoma"/>
                <a:cs typeface="Tahoma"/>
              </a:rPr>
              <a:t>9)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255" marR="5080" indent="-376555">
              <a:lnSpc>
                <a:spcPts val="5350"/>
              </a:lnSpc>
              <a:spcBef>
                <a:spcPts val="47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Hekim </a:t>
            </a:r>
            <a:r>
              <a:rPr sz="2950" spc="-200" dirty="0">
                <a:solidFill>
                  <a:srgbClr val="2E2E2E"/>
                </a:solidFill>
                <a:latin typeface="Lucida Sans"/>
                <a:cs typeface="Lucida Sans"/>
              </a:rPr>
              <a:t>hastasının </a:t>
            </a:r>
            <a:r>
              <a:rPr sz="2950" spc="-295" dirty="0">
                <a:solidFill>
                  <a:srgbClr val="2E2E2E"/>
                </a:solidFill>
                <a:latin typeface="Lucida Sans"/>
                <a:cs typeface="Lucida Sans"/>
              </a:rPr>
              <a:t>sağlığı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ile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ilgili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kararlar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alırken</a:t>
            </a:r>
            <a:r>
              <a:rPr sz="2950" spc="-204" dirty="0">
                <a:solidFill>
                  <a:srgbClr val="2E2E2E"/>
                </a:solidFill>
                <a:latin typeface="Tahoma"/>
                <a:cs typeface="Tahoma"/>
              </a:rPr>
              <a:t>;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bilgilenme </a:t>
            </a:r>
            <a:r>
              <a:rPr sz="2950" spc="-250" dirty="0">
                <a:solidFill>
                  <a:srgbClr val="2E2E2E"/>
                </a:solidFill>
                <a:latin typeface="Lucida Sans"/>
                <a:cs typeface="Lucida Sans"/>
              </a:rPr>
              <a:t>hakkı, </a:t>
            </a:r>
            <a:r>
              <a:rPr sz="2950" spc="-215" dirty="0">
                <a:solidFill>
                  <a:srgbClr val="2E2E2E"/>
                </a:solidFill>
                <a:latin typeface="Lucida Sans"/>
                <a:cs typeface="Lucida Sans"/>
              </a:rPr>
              <a:t>aydınlatılmış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onam  </a:t>
            </a:r>
            <a:r>
              <a:rPr sz="2950" spc="-505" dirty="0">
                <a:solidFill>
                  <a:srgbClr val="2E2E2E"/>
                </a:solidFill>
                <a:latin typeface="Lucida Sans"/>
                <a:cs typeface="Lucida Sans"/>
              </a:rPr>
              <a:t>hakkı, 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tedaviyi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kabul 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ya 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da 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red </a:t>
            </a:r>
            <a:r>
              <a:rPr sz="2950" spc="-245" dirty="0">
                <a:solidFill>
                  <a:srgbClr val="2E2E2E"/>
                </a:solidFill>
                <a:latin typeface="Lucida Sans"/>
                <a:cs typeface="Lucida Sans"/>
              </a:rPr>
              <a:t>hakkı </a:t>
            </a:r>
            <a:r>
              <a:rPr sz="2950" spc="-245" dirty="0">
                <a:solidFill>
                  <a:srgbClr val="2E2E2E"/>
                </a:solidFill>
                <a:latin typeface="Tahoma"/>
                <a:cs typeface="Tahoma"/>
              </a:rPr>
              <a:t>,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vb. 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hasta </a:t>
            </a:r>
            <a:r>
              <a:rPr sz="2950" spc="-204" dirty="0">
                <a:solidFill>
                  <a:srgbClr val="2E2E2E"/>
                </a:solidFill>
                <a:latin typeface="Lucida Sans"/>
                <a:cs typeface="Lucida Sans"/>
              </a:rPr>
              <a:t>haklarına saygı göstermek </a:t>
            </a:r>
            <a:r>
              <a:rPr sz="2950" spc="-210" dirty="0">
                <a:solidFill>
                  <a:srgbClr val="2E2E2E"/>
                </a:solidFill>
                <a:latin typeface="Lucida Sans"/>
                <a:cs typeface="Lucida Sans"/>
              </a:rPr>
              <a:t>zorundadır </a:t>
            </a:r>
            <a:r>
              <a:rPr sz="2300" spc="25" dirty="0">
                <a:solidFill>
                  <a:srgbClr val="2E2E2E"/>
                </a:solidFill>
                <a:latin typeface="Tahoma"/>
                <a:cs typeface="Tahoma"/>
              </a:rPr>
              <a:t>(HMEK,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  </a:t>
            </a:r>
            <a:r>
              <a:rPr sz="2300" spc="-85" dirty="0">
                <a:solidFill>
                  <a:srgbClr val="2E2E2E"/>
                </a:solidFill>
                <a:latin typeface="Tahoma"/>
                <a:cs typeface="Tahoma"/>
              </a:rPr>
              <a:t>21)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32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sz="2950" spc="-515" dirty="0">
                <a:solidFill>
                  <a:srgbClr val="2E2E2E"/>
                </a:solidFill>
                <a:latin typeface="Tahoma"/>
                <a:cs typeface="Tahoma"/>
              </a:rPr>
              <a:t>(</a:t>
            </a:r>
            <a:r>
              <a:rPr sz="2950" spc="-515" dirty="0">
                <a:solidFill>
                  <a:srgbClr val="2E2E2E"/>
                </a:solidFill>
                <a:latin typeface="Lucida Sans"/>
                <a:cs typeface="Lucida Sans"/>
              </a:rPr>
              <a:t>…</a:t>
            </a:r>
            <a:r>
              <a:rPr sz="2950" spc="-515" dirty="0">
                <a:solidFill>
                  <a:srgbClr val="2E2E2E"/>
                </a:solidFill>
                <a:latin typeface="Tahoma"/>
                <a:cs typeface="Tahoma"/>
              </a:rPr>
              <a:t>)</a:t>
            </a:r>
            <a:r>
              <a:rPr sz="2950" spc="-11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Hastanın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dışında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bilgilendirilecek</a:t>
            </a:r>
            <a:r>
              <a:rPr sz="2950" spc="-19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kişileri,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2E2E2E"/>
                </a:solidFill>
                <a:latin typeface="Tahoma"/>
                <a:cs typeface="Tahoma"/>
              </a:rPr>
              <a:t>hasta</a:t>
            </a:r>
            <a:r>
              <a:rPr sz="2950" spc="-1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kendisi</a:t>
            </a:r>
            <a:r>
              <a:rPr sz="2950" spc="-1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belirler</a:t>
            </a:r>
            <a:r>
              <a:rPr sz="2950" spc="-1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2E2E2E"/>
                </a:solidFill>
                <a:latin typeface="Tahoma"/>
                <a:cs typeface="Tahoma"/>
              </a:rPr>
              <a:t>(HMEK,</a:t>
            </a:r>
            <a:r>
              <a:rPr sz="230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</a:t>
            </a:r>
            <a:r>
              <a:rPr sz="2300" spc="-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85" dirty="0">
                <a:solidFill>
                  <a:srgbClr val="2E2E2E"/>
                </a:solidFill>
                <a:latin typeface="Tahoma"/>
                <a:cs typeface="Tahoma"/>
              </a:rPr>
              <a:t>26)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  <a:p>
            <a:pPr marL="389255" indent="-37655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89255" algn="l"/>
                <a:tab pos="389890" algn="l"/>
                <a:tab pos="1664970" algn="l"/>
                <a:tab pos="3276600" algn="l"/>
                <a:tab pos="4754245" algn="l"/>
                <a:tab pos="6233795" algn="l"/>
                <a:tab pos="7306945" algn="l"/>
                <a:tab pos="8741410" algn="l"/>
                <a:tab pos="10253345" algn="l"/>
                <a:tab pos="12318365" algn="l"/>
                <a:tab pos="13790294" algn="l"/>
              </a:tabLst>
            </a:pPr>
            <a:r>
              <a:rPr sz="2950" spc="135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n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n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h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b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d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d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135" dirty="0">
                <a:solidFill>
                  <a:srgbClr val="2E2E2E"/>
                </a:solidFill>
                <a:latin typeface="Tahoma"/>
                <a:cs typeface="Tahoma"/>
              </a:rPr>
              <a:t>m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h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80" dirty="0">
                <a:solidFill>
                  <a:srgbClr val="2E2E2E"/>
                </a:solidFill>
                <a:latin typeface="Tahoma"/>
                <a:cs typeface="Tahoma"/>
              </a:rPr>
              <a:t>s</a:t>
            </a:r>
            <a:r>
              <a:rPr sz="2950" spc="10" dirty="0">
                <a:solidFill>
                  <a:srgbClr val="2E2E2E"/>
                </a:solidFill>
                <a:latin typeface="Tahoma"/>
                <a:cs typeface="Tahoma"/>
              </a:rPr>
              <a:t>t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y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114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g</a:t>
            </a:r>
            <a:r>
              <a:rPr sz="2950" spc="25" dirty="0">
                <a:solidFill>
                  <a:srgbClr val="2E2E2E"/>
                </a:solidFill>
                <a:latin typeface="Tahoma"/>
                <a:cs typeface="Tahoma"/>
              </a:rPr>
              <a:t>ö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ü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ş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b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rli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ğ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r>
              <a:rPr sz="2950" spc="-55" dirty="0">
                <a:solidFill>
                  <a:srgbClr val="2E2E2E"/>
                </a:solidFill>
                <a:latin typeface="Tahoma"/>
                <a:cs typeface="Tahoma"/>
              </a:rPr>
              <a:t>n</a:t>
            </a:r>
            <a:r>
              <a:rPr sz="2950" spc="-5" dirty="0">
                <a:solidFill>
                  <a:srgbClr val="2E2E2E"/>
                </a:solidFill>
                <a:latin typeface="Tahoma"/>
                <a:cs typeface="Tahoma"/>
              </a:rPr>
              <a:t>e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v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ı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15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60" dirty="0">
                <a:solidFill>
                  <a:srgbClr val="2E2E2E"/>
                </a:solidFill>
                <a:latin typeface="Tahoma"/>
                <a:cs typeface="Tahoma"/>
              </a:rPr>
              <a:t>k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y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p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ı</a:t>
            </a:r>
            <a:r>
              <a:rPr sz="2950" spc="-4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135" dirty="0">
                <a:solidFill>
                  <a:srgbClr val="2E2E2E"/>
                </a:solidFill>
                <a:latin typeface="Tahoma"/>
                <a:cs typeface="Tahoma"/>
              </a:rPr>
              <a:t>m</a:t>
            </a:r>
            <a:r>
              <a:rPr sz="2950" spc="-140" dirty="0">
                <a:solidFill>
                  <a:srgbClr val="2E2E2E"/>
                </a:solidFill>
                <a:latin typeface="Tahoma"/>
                <a:cs typeface="Tahoma"/>
              </a:rPr>
              <a:t>a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l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ı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d</a:t>
            </a:r>
            <a:r>
              <a:rPr sz="2950" spc="-25" dirty="0">
                <a:solidFill>
                  <a:srgbClr val="2E2E2E"/>
                </a:solidFill>
                <a:latin typeface="Tahoma"/>
                <a:cs typeface="Tahoma"/>
              </a:rPr>
              <a:t>ı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r</a:t>
            </a:r>
            <a:r>
              <a:rPr sz="2950" spc="-200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r>
              <a:rPr sz="2950" dirty="0">
                <a:solidFill>
                  <a:srgbClr val="2E2E2E"/>
                </a:solidFill>
                <a:latin typeface="Tahoma"/>
                <a:cs typeface="Tahoma"/>
              </a:rPr>
              <a:t>	</a:t>
            </a:r>
            <a:r>
              <a:rPr sz="2950" spc="-170" dirty="0">
                <a:solidFill>
                  <a:srgbClr val="2E2E2E"/>
                </a:solidFill>
                <a:latin typeface="Lucida Sans"/>
                <a:cs typeface="Lucida Sans"/>
              </a:rPr>
              <a:t>Bilinçsiz</a:t>
            </a:r>
            <a:r>
              <a:rPr sz="2950" dirty="0">
                <a:solidFill>
                  <a:srgbClr val="2E2E2E"/>
                </a:solidFill>
                <a:latin typeface="Lucida Sans"/>
                <a:cs typeface="Lucida Sans"/>
              </a:rPr>
              <a:t>	</a:t>
            </a:r>
            <a:r>
              <a:rPr sz="2950" spc="-40" dirty="0">
                <a:solidFill>
                  <a:srgbClr val="2E2E2E"/>
                </a:solidFill>
                <a:latin typeface="Tahoma"/>
                <a:cs typeface="Tahoma"/>
              </a:rPr>
              <a:t>durumda</a:t>
            </a: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k</a:t>
            </a:r>
            <a:r>
              <a:rPr sz="2950" spc="-15" dirty="0">
                <a:solidFill>
                  <a:srgbClr val="2E2E2E"/>
                </a:solidFill>
                <a:latin typeface="Tahoma"/>
                <a:cs typeface="Tahoma"/>
              </a:rPr>
              <a:t>i</a:t>
            </a:r>
            <a:endParaRPr sz="2950">
              <a:latin typeface="Tahoma"/>
              <a:cs typeface="Tahoma"/>
            </a:endParaRPr>
          </a:p>
          <a:p>
            <a:pPr marL="389255">
              <a:lnSpc>
                <a:spcPct val="100000"/>
              </a:lnSpc>
              <a:spcBef>
                <a:spcPts val="1805"/>
              </a:spcBef>
            </a:pPr>
            <a:r>
              <a:rPr sz="2950" spc="-50" dirty="0">
                <a:solidFill>
                  <a:srgbClr val="2E2E2E"/>
                </a:solidFill>
                <a:latin typeface="Tahoma"/>
                <a:cs typeface="Tahoma"/>
              </a:rPr>
              <a:t>hastalar </a:t>
            </a:r>
            <a:r>
              <a:rPr sz="2950" spc="-195" dirty="0">
                <a:solidFill>
                  <a:srgbClr val="2E2E2E"/>
                </a:solidFill>
                <a:latin typeface="Lucida Sans"/>
                <a:cs typeface="Lucida Sans"/>
              </a:rPr>
              <a:t>için, </a:t>
            </a:r>
            <a:r>
              <a:rPr sz="2950" spc="-190" dirty="0">
                <a:solidFill>
                  <a:srgbClr val="2E2E2E"/>
                </a:solidFill>
                <a:latin typeface="Lucida Sans"/>
                <a:cs typeface="Lucida Sans"/>
              </a:rPr>
              <a:t>yakınlarının </a:t>
            </a:r>
            <a:r>
              <a:rPr sz="2950" spc="-20" dirty="0">
                <a:solidFill>
                  <a:srgbClr val="2E2E2E"/>
                </a:solidFill>
                <a:latin typeface="Tahoma"/>
                <a:cs typeface="Tahoma"/>
              </a:rPr>
              <a:t>bilgilendirilip </a:t>
            </a:r>
            <a:r>
              <a:rPr sz="2950" spc="-30" dirty="0">
                <a:solidFill>
                  <a:srgbClr val="2E2E2E"/>
                </a:solidFill>
                <a:latin typeface="Tahoma"/>
                <a:cs typeface="Tahoma"/>
              </a:rPr>
              <a:t>bilgilendirilmemesine </a:t>
            </a:r>
            <a:r>
              <a:rPr sz="2950" spc="-35" dirty="0">
                <a:solidFill>
                  <a:srgbClr val="2E2E2E"/>
                </a:solidFill>
                <a:latin typeface="Tahoma"/>
                <a:cs typeface="Tahoma"/>
              </a:rPr>
              <a:t>hekim </a:t>
            </a:r>
            <a:r>
              <a:rPr sz="2950" spc="-65" dirty="0">
                <a:solidFill>
                  <a:srgbClr val="2E2E2E"/>
                </a:solidFill>
                <a:latin typeface="Tahoma"/>
                <a:cs typeface="Tahoma"/>
              </a:rPr>
              <a:t>karar </a:t>
            </a:r>
            <a:r>
              <a:rPr sz="2950" spc="-10" dirty="0">
                <a:solidFill>
                  <a:srgbClr val="2E2E2E"/>
                </a:solidFill>
                <a:latin typeface="Tahoma"/>
                <a:cs typeface="Tahoma"/>
              </a:rPr>
              <a:t>verir </a:t>
            </a:r>
            <a:r>
              <a:rPr sz="2300" spc="25" dirty="0">
                <a:solidFill>
                  <a:srgbClr val="2E2E2E"/>
                </a:solidFill>
                <a:latin typeface="Tahoma"/>
                <a:cs typeface="Tahoma"/>
              </a:rPr>
              <a:t>(HMEK,</a:t>
            </a:r>
            <a:r>
              <a:rPr sz="2300" spc="-39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2300" spc="-120" dirty="0">
                <a:solidFill>
                  <a:srgbClr val="2E2E2E"/>
                </a:solidFill>
                <a:latin typeface="Tahoma"/>
                <a:cs typeface="Tahoma"/>
              </a:rPr>
              <a:t>m. </a:t>
            </a:r>
            <a:r>
              <a:rPr sz="2300" spc="-85" dirty="0">
                <a:solidFill>
                  <a:srgbClr val="2E2E2E"/>
                </a:solidFill>
                <a:latin typeface="Tahoma"/>
                <a:cs typeface="Tahoma"/>
              </a:rPr>
              <a:t>27)</a:t>
            </a:r>
            <a:r>
              <a:rPr sz="2950" spc="-85" dirty="0">
                <a:solidFill>
                  <a:srgbClr val="2E2E2E"/>
                </a:solidFill>
                <a:latin typeface="Tahoma"/>
                <a:cs typeface="Tahoma"/>
              </a:rPr>
              <a:t>.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0784" y="10383179"/>
            <a:ext cx="5574030" cy="577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3484" y="10395879"/>
            <a:ext cx="554863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sz="1650" spc="50" dirty="0">
                <a:solidFill>
                  <a:srgbClr val="2E2E2E"/>
                </a:solidFill>
                <a:latin typeface="Tahoma"/>
                <a:cs typeface="Tahoma"/>
              </a:rPr>
              <a:t>22</a:t>
            </a:r>
            <a:r>
              <a:rPr sz="1650" spc="-7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24</a:t>
            </a:r>
            <a:r>
              <a:rPr sz="1650" spc="-80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5" dirty="0">
                <a:solidFill>
                  <a:srgbClr val="2E2E2E"/>
                </a:solidFill>
                <a:latin typeface="Lucida Sans"/>
                <a:cs typeface="Lucida Sans"/>
              </a:rPr>
              <a:t>Mayıs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2017</a:t>
            </a:r>
            <a:r>
              <a:rPr sz="1650" spc="-7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60" dirty="0">
                <a:solidFill>
                  <a:srgbClr val="2E2E2E"/>
                </a:solidFill>
                <a:latin typeface="Lucida Sans"/>
                <a:cs typeface="Lucida Sans"/>
              </a:rPr>
              <a:t>|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60" dirty="0">
                <a:solidFill>
                  <a:srgbClr val="2E2E2E"/>
                </a:solidFill>
                <a:latin typeface="Lucida Sans"/>
                <a:cs typeface="Lucida Sans"/>
              </a:rPr>
              <a:t>Güven</a:t>
            </a:r>
            <a:r>
              <a:rPr sz="1650" spc="-10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114" dirty="0">
                <a:solidFill>
                  <a:srgbClr val="2E2E2E"/>
                </a:solidFill>
                <a:latin typeface="Lucida Sans"/>
                <a:cs typeface="Lucida Sans"/>
              </a:rPr>
              <a:t>Termal</a:t>
            </a:r>
            <a:r>
              <a:rPr sz="1650" spc="-8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2E2E2E"/>
                </a:solidFill>
                <a:latin typeface="Lucida Sans"/>
                <a:cs typeface="Lucida Sans"/>
              </a:rPr>
              <a:t>–</a:t>
            </a:r>
            <a:r>
              <a:rPr sz="1650" spc="-95" dirty="0">
                <a:solidFill>
                  <a:srgbClr val="2E2E2E"/>
                </a:solidFill>
                <a:latin typeface="Lucida Sans"/>
                <a:cs typeface="Lucida Sans"/>
              </a:rPr>
              <a:t> </a:t>
            </a:r>
            <a:r>
              <a:rPr sz="1650" spc="-40" dirty="0">
                <a:solidFill>
                  <a:srgbClr val="2E2E2E"/>
                </a:solidFill>
                <a:latin typeface="Tahoma"/>
                <a:cs typeface="Tahoma"/>
              </a:rPr>
              <a:t>Spa</a:t>
            </a:r>
            <a:r>
              <a:rPr sz="1650" spc="-85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35" dirty="0">
                <a:solidFill>
                  <a:srgbClr val="2E2E2E"/>
                </a:solidFill>
                <a:latin typeface="Tahoma"/>
                <a:cs typeface="Tahoma"/>
              </a:rPr>
              <a:t>&amp;</a:t>
            </a:r>
            <a:r>
              <a:rPr sz="1650" spc="-7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dirty="0">
                <a:solidFill>
                  <a:srgbClr val="2E2E2E"/>
                </a:solidFill>
                <a:latin typeface="Tahoma"/>
                <a:cs typeface="Tahoma"/>
              </a:rPr>
              <a:t>Kongre</a:t>
            </a:r>
            <a:r>
              <a:rPr sz="1650" spc="-80" dirty="0">
                <a:solidFill>
                  <a:srgbClr val="2E2E2E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2E2E2E"/>
                </a:solidFill>
                <a:latin typeface="Tahoma"/>
                <a:cs typeface="Tahoma"/>
              </a:rPr>
              <a:t>Merkezi</a:t>
            </a:r>
            <a:endParaRPr sz="16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950" spc="-90" dirty="0">
                <a:solidFill>
                  <a:srgbClr val="1EA085"/>
                </a:solidFill>
                <a:latin typeface="Lucida Sans"/>
                <a:cs typeface="Lucida Sans"/>
              </a:rPr>
              <a:t>Bilgi </a:t>
            </a:r>
            <a:r>
              <a:rPr sz="1950" spc="-114" dirty="0">
                <a:solidFill>
                  <a:srgbClr val="1EA085"/>
                </a:solidFill>
                <a:latin typeface="Lucida Sans"/>
                <a:cs typeface="Lucida Sans"/>
              </a:rPr>
              <a:t>Güvenliği </a:t>
            </a:r>
            <a:r>
              <a:rPr sz="1950" spc="55" dirty="0">
                <a:solidFill>
                  <a:srgbClr val="1EA085"/>
                </a:solidFill>
                <a:latin typeface="Lucida Sans"/>
                <a:cs typeface="Lucida Sans"/>
              </a:rPr>
              <a:t>SOME </a:t>
            </a:r>
            <a:r>
              <a:rPr sz="1950" spc="-40" dirty="0">
                <a:solidFill>
                  <a:srgbClr val="1EA085"/>
                </a:solidFill>
                <a:latin typeface="Lucida Sans"/>
                <a:cs typeface="Lucida Sans"/>
              </a:rPr>
              <a:t>ve </a:t>
            </a:r>
            <a:r>
              <a:rPr sz="1950" spc="25" dirty="0">
                <a:solidFill>
                  <a:srgbClr val="1EA085"/>
                </a:solidFill>
                <a:latin typeface="Lucida Sans"/>
                <a:cs typeface="Lucida Sans"/>
              </a:rPr>
              <a:t>SBA</a:t>
            </a:r>
            <a:r>
              <a:rPr sz="1950" spc="-235" dirty="0">
                <a:solidFill>
                  <a:srgbClr val="1EA085"/>
                </a:solidFill>
                <a:latin typeface="Lucida Sans"/>
                <a:cs typeface="Lucida Sans"/>
              </a:rPr>
              <a:t> </a:t>
            </a:r>
            <a:r>
              <a:rPr sz="1950" spc="-120" dirty="0">
                <a:solidFill>
                  <a:srgbClr val="1EA085"/>
                </a:solidFill>
                <a:latin typeface="Lucida Sans"/>
                <a:cs typeface="Lucida Sans"/>
              </a:rPr>
              <a:t>Eğitimi</a:t>
            </a:r>
            <a:endParaRPr sz="1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970" y="8569001"/>
            <a:ext cx="2816534" cy="2517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104100" cy="11311890"/>
          </a:xfrm>
          <a:custGeom>
            <a:avLst/>
            <a:gdLst/>
            <a:ahLst/>
            <a:cxnLst/>
            <a:rect l="l" t="t" r="r" b="b"/>
            <a:pathLst>
              <a:path w="20104100" h="11311890">
                <a:moveTo>
                  <a:pt x="20104099" y="0"/>
                </a:moveTo>
                <a:lnTo>
                  <a:pt x="0" y="0"/>
                </a:lnTo>
                <a:lnTo>
                  <a:pt x="0" y="11311377"/>
                </a:lnTo>
                <a:lnTo>
                  <a:pt x="20104099" y="11311377"/>
                </a:lnTo>
                <a:lnTo>
                  <a:pt x="20104099" y="0"/>
                </a:lnTo>
                <a:close/>
              </a:path>
            </a:pathLst>
          </a:custGeom>
          <a:solidFill>
            <a:srgbClr val="364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49840" y="3435518"/>
            <a:ext cx="14391005" cy="4441825"/>
          </a:xfrm>
          <a:prstGeom prst="rect">
            <a:avLst/>
          </a:prstGeom>
          <a:solidFill>
            <a:srgbClr val="364D64"/>
          </a:solidFill>
          <a:ln w="28906">
            <a:solidFill>
              <a:srgbClr val="FFFFFF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6100">
              <a:latin typeface="Times New Roman"/>
              <a:cs typeface="Times New Roman"/>
            </a:endParaRPr>
          </a:p>
          <a:p>
            <a:pPr marL="70485" algn="ctr">
              <a:lnSpc>
                <a:spcPct val="100000"/>
              </a:lnSpc>
            </a:pPr>
            <a:r>
              <a:rPr sz="3600" b="1" spc="-140" dirty="0">
                <a:solidFill>
                  <a:srgbClr val="FFFFFF"/>
                </a:solidFill>
                <a:latin typeface="Lucida Sans"/>
                <a:cs typeface="Lucida Sans"/>
              </a:rPr>
              <a:t>MEVZUAT</a:t>
            </a:r>
            <a:endParaRPr sz="3600">
              <a:latin typeface="Lucida Sans"/>
              <a:cs typeface="Lucida Sans"/>
            </a:endParaRPr>
          </a:p>
          <a:p>
            <a:pPr marL="90170" algn="ctr">
              <a:lnSpc>
                <a:spcPct val="100000"/>
              </a:lnSpc>
              <a:spcBef>
                <a:spcPts val="3609"/>
              </a:spcBef>
            </a:pP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Konuya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ahoma"/>
                <a:cs typeface="Tahoma"/>
              </a:rPr>
              <a:t>ilişkin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mevzuatı;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özel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hukuk,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idare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hukuku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kamu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hukuku</a:t>
            </a:r>
            <a:r>
              <a:rPr sz="23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olarak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üçe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ayırmak</a:t>
            </a:r>
            <a:endParaRPr sz="2300">
              <a:latin typeface="Tahoma"/>
              <a:cs typeface="Tahoma"/>
            </a:endParaRPr>
          </a:p>
          <a:p>
            <a:pPr marL="91440" algn="ctr">
              <a:lnSpc>
                <a:spcPct val="100000"/>
              </a:lnSpc>
              <a:spcBef>
                <a:spcPts val="535"/>
              </a:spcBef>
            </a:pPr>
            <a:r>
              <a:rPr sz="2300" spc="-65" dirty="0">
                <a:solidFill>
                  <a:srgbClr val="FFFFFF"/>
                </a:solidFill>
                <a:latin typeface="Tahoma"/>
                <a:cs typeface="Tahoma"/>
              </a:rPr>
              <a:t>mümkündür.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ahoma"/>
                <a:cs typeface="Tahoma"/>
              </a:rPr>
              <a:t>Özel</a:t>
            </a:r>
            <a:r>
              <a:rPr sz="23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hukuk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boyutu,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Türk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ahoma"/>
                <a:cs typeface="Tahoma"/>
              </a:rPr>
              <a:t>Medeni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5" dirty="0">
                <a:solidFill>
                  <a:srgbClr val="FFFFFF"/>
                </a:solidFill>
                <a:latin typeface="Tahoma"/>
                <a:cs typeface="Tahoma"/>
              </a:rPr>
              <a:t>Kanunu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ahoma"/>
                <a:cs typeface="Tahoma"/>
              </a:rPr>
              <a:t>kapsamında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kişilik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hakkının</a:t>
            </a:r>
            <a:endParaRPr sz="2300">
              <a:latin typeface="Tahoma"/>
              <a:cs typeface="Tahoma"/>
            </a:endParaRPr>
          </a:p>
          <a:p>
            <a:pPr marL="1374140" marR="1276985" algn="ctr">
              <a:lnSpc>
                <a:spcPct val="119400"/>
              </a:lnSpc>
              <a:spcBef>
                <a:spcPts val="5"/>
              </a:spcBef>
            </a:pP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korunmasıdır.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85" dirty="0">
                <a:solidFill>
                  <a:srgbClr val="FFFFFF"/>
                </a:solidFill>
                <a:latin typeface="Tahoma"/>
                <a:cs typeface="Tahoma"/>
              </a:rPr>
              <a:t>İdare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hukuku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boyutu,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verilerin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korunmasıdır.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5" dirty="0">
                <a:solidFill>
                  <a:srgbClr val="FFFFFF"/>
                </a:solidFill>
                <a:latin typeface="Tahoma"/>
                <a:cs typeface="Tahoma"/>
              </a:rPr>
              <a:t>Ceza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hukuku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ahoma"/>
                <a:cs typeface="Tahoma"/>
              </a:rPr>
              <a:t>boyutu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75" dirty="0">
                <a:solidFill>
                  <a:srgbClr val="FFFFFF"/>
                </a:solidFill>
                <a:latin typeface="Tahoma"/>
                <a:cs typeface="Tahoma"/>
              </a:rPr>
              <a:t>ise,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özel  </a:t>
            </a:r>
            <a:r>
              <a:rPr sz="2300" spc="-45" dirty="0">
                <a:solidFill>
                  <a:srgbClr val="FFFFFF"/>
                </a:solidFill>
                <a:latin typeface="Tahoma"/>
                <a:cs typeface="Tahoma"/>
              </a:rPr>
              <a:t>hayatın</a:t>
            </a:r>
            <a:r>
              <a:rPr sz="23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FFFFFF"/>
                </a:solidFill>
                <a:latin typeface="Tahoma"/>
                <a:cs typeface="Tahoma"/>
              </a:rPr>
              <a:t>ihlâli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kişisel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ahoma"/>
                <a:cs typeface="Tahoma"/>
              </a:rPr>
              <a:t>verilerin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5" dirty="0">
                <a:solidFill>
                  <a:srgbClr val="FFFFFF"/>
                </a:solidFill>
                <a:latin typeface="Tahoma"/>
                <a:cs typeface="Tahoma"/>
              </a:rPr>
              <a:t>hukuka</a:t>
            </a:r>
            <a:r>
              <a:rPr sz="23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aykırı</a:t>
            </a:r>
            <a:r>
              <a:rPr sz="23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ahoma"/>
                <a:cs typeface="Tahoma"/>
              </a:rPr>
              <a:t>olarak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işlenmesi,</a:t>
            </a:r>
            <a:r>
              <a:rPr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ahoma"/>
                <a:cs typeface="Tahoma"/>
              </a:rPr>
              <a:t>elde</a:t>
            </a:r>
            <a:r>
              <a:rPr sz="23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Tahoma"/>
                <a:cs typeface="Tahoma"/>
              </a:rPr>
              <a:t>edilmesi</a:t>
            </a:r>
            <a:r>
              <a:rPr sz="23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-60" dirty="0">
                <a:solidFill>
                  <a:srgbClr val="FFFFFF"/>
                </a:solidFill>
                <a:latin typeface="Tahoma"/>
                <a:cs typeface="Tahoma"/>
              </a:rPr>
              <a:t>aktarılmasıdır.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3050</Words>
  <Application>Microsoft Office PowerPoint</Application>
  <PresentationFormat>Özel</PresentationFormat>
  <Paragraphs>344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Office Theme</vt:lpstr>
      <vt:lpstr>KİŞİSEL  VERİLERİN  GÜVENLİĞİ  VE VERİ MAHREMİYTİ</vt:lpstr>
      <vt:lpstr>Sunum Taslağı Sunum’da Değinilecek Ana Başlıklar</vt:lpstr>
      <vt:lpstr>PowerPoint Sunusu</vt:lpstr>
      <vt:lpstr>PowerPoint Sunusu</vt:lpstr>
      <vt:lpstr>Hasta Hakları Hasta Haklarının Gelişimi ve Mevzuat  Hükümleri</vt:lpstr>
      <vt:lpstr>Hasta Hakları Yönetmeliği</vt:lpstr>
      <vt:lpstr>Hasta Hakları Yönetmeliği Özel Hayatın Gizliliği ve Mahremiyete İlişkin Hükümler</vt:lpstr>
      <vt:lpstr>TTB Hekimlik Meslek Etiği Sır Saklama Yükümlülüğü, Mahremiyet vb. hükümler</vt:lpstr>
      <vt:lpstr>PowerPoint Sunusu</vt:lpstr>
      <vt:lpstr>Özel Hukuk</vt:lpstr>
      <vt:lpstr>Kamu Hukuku Türk Ceza Kanunu’nun konuya ilişkin  hükümleri</vt:lpstr>
      <vt:lpstr>PowerPoint Sunusu</vt:lpstr>
      <vt:lpstr>Mevzuat Kişisel sağlık verilerine ilişkin  mevzuat</vt:lpstr>
      <vt:lpstr>Anayasa Anayasa’da kişisel verilerin  korunması</vt:lpstr>
      <vt:lpstr>6698 sayılı Kanun Özel nitelikli kişisel veriler</vt:lpstr>
      <vt:lpstr>KVKK – Kişiler Kişisel verilerin korunması hukukunda taraflar</vt:lpstr>
      <vt:lpstr>6698 sayılı Kanun Özel nitelikli kişisel veriler</vt:lpstr>
      <vt:lpstr>6698 sayılı Kanun Kanun kapsamı dışında kalan hâller</vt:lpstr>
      <vt:lpstr>663 sayılı KHK Sağlık Bakanlığı ve bağlı kuruluşlarının teşkilat ve görevlerini düzenleyen KHK</vt:lpstr>
      <vt:lpstr>Yönetmelik Kişisel Sağlık Verilerinin İşlenmesi ve Mahremiyetinin Sağlanması Hakkında  Yönetmelik</vt:lpstr>
      <vt:lpstr>Yönetmelik Kişisel Sağlık Verilerinin İşlenmesi ve Mahremiyetinin Sağlanması Hakkında  Yönetmelik</vt:lpstr>
      <vt:lpstr>PowerPoint Sunusu</vt:lpstr>
      <vt:lpstr>AB Hukuku 95/46/EC – AB Direktifi’nin konuya ilişkin  hükümleri</vt:lpstr>
      <vt:lpstr>AB Hukuku GDPR’ın konuya ilişkin hükümleri</vt:lpstr>
      <vt:lpstr>PowerPoint Sunusu</vt:lpstr>
      <vt:lpstr>Davalar İdari ve hukuki düzenlemelerimize karşı açılan davalara ilişkin  süreçler</vt:lpstr>
      <vt:lpstr>PowerPoint Sunusu</vt:lpstr>
      <vt:lpstr>PowerPoint Sunusu</vt:lpstr>
      <vt:lpstr>PowerPoint Sunusu</vt:lpstr>
      <vt:lpstr>PowerPoint Sunusu</vt:lpstr>
      <vt:lpstr>Uygulamalar Uygulamaların hukuka uygun olup olmadığı hususu</vt:lpstr>
      <vt:lpstr>Veri Silme Talepleri Uygulamaların hukuka uygun olup olmadığı hususu</vt:lpstr>
      <vt:lpstr>Veri Aktarımı Talepleri Veri aktarımlarının nasıl değerlendirildiği hususu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Jetfabrik</dc:creator>
  <cp:lastModifiedBy>Sedat ADEMMOĞLU</cp:lastModifiedBy>
  <cp:revision>5</cp:revision>
  <dcterms:created xsi:type="dcterms:W3CDTF">2017-06-05T05:07:51Z</dcterms:created>
  <dcterms:modified xsi:type="dcterms:W3CDTF">2018-05-09T06:59:16Z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2017-06-05T00:00:00Z</vt:filetime>
  </property>
</Properties>
</file>